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308" r:id="rId5"/>
    <p:sldId id="309" r:id="rId6"/>
    <p:sldId id="311" r:id="rId7"/>
    <p:sldId id="315" r:id="rId8"/>
    <p:sldId id="316" r:id="rId9"/>
    <p:sldId id="325" r:id="rId10"/>
    <p:sldId id="318" r:id="rId11"/>
    <p:sldId id="322" r:id="rId12"/>
    <p:sldId id="317" r:id="rId13"/>
    <p:sldId id="323" r:id="rId14"/>
    <p:sldId id="314" r:id="rId15"/>
    <p:sldId id="324" r:id="rId16"/>
    <p:sldId id="319" r:id="rId17"/>
    <p:sldId id="320" r:id="rId18"/>
    <p:sldId id="321" r:id="rId19"/>
    <p:sldId id="297" r:id="rId20"/>
  </p:sldIdLst>
  <p:sldSz cx="9906000" cy="6858000" type="A4"/>
  <p:notesSz cx="6797675" cy="9926638"/>
  <p:custShowLst>
    <p:custShow name="Özel Gösteri 1" id="0">
      <p:sldLst>
        <p:sld r:id="rId2"/>
        <p:sld r:id="rId3"/>
        <p:sld r:id="rId4"/>
        <p:sld r:id="rId5"/>
        <p:sld r:id="rId6"/>
        <p:sld r:id="rId7"/>
        <p:sld r:id="rId8"/>
        <p:sld r:id="rId9"/>
        <p:sld r:id="rId10"/>
        <p:sld r:id="rId11"/>
        <p:sld r:id="rId12"/>
        <p:sld r:id="rId13"/>
        <p:sld r:id="rId14"/>
        <p:sld r:id="rId15"/>
        <p:sld r:id="rId16"/>
        <p:sld r:id="rId17"/>
        <p:sld r:id="rId18"/>
        <p:sld r:id="rId19"/>
        <p:sld r:id="rId20"/>
      </p:sldLst>
    </p:custShow>
  </p:custShow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7"/>
    <a:srgbClr val="575759"/>
    <a:srgbClr val="D1B3C2"/>
    <a:srgbClr val="681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1</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custT="1"/>
      <dgm:spPr/>
      <dgm:t>
        <a:bodyPr/>
        <a:lstStyle/>
        <a:p>
          <a:r>
            <a:rPr lang="tr-TR" sz="2000" dirty="0" smtClean="0"/>
            <a:t>Engelsiz Çalışma Salonu Nedir?</a:t>
          </a:r>
          <a:endParaRPr lang="tr-TR" sz="2000" dirty="0"/>
        </a:p>
      </dgm:t>
    </dgm:pt>
    <dgm:pt modelId="{BF4DA8BE-519A-4351-955E-67FE9F8E06C1}" type="sibTrans" cxnId="{9FBEB14C-84FA-4D73-A932-2DC1190198F6}">
      <dgm:prSet/>
      <dgm:spPr/>
      <dgm:t>
        <a:bodyPr/>
        <a:lstStyle/>
        <a:p>
          <a:endParaRPr lang="tr-TR"/>
        </a:p>
      </dgm:t>
    </dgm:pt>
    <dgm:pt modelId="{16756DCC-DC60-4757-900C-27FB2EE6BC02}" type="parTrans" cxnId="{9FBEB14C-84FA-4D73-A932-2DC1190198F6}">
      <dgm:prSet/>
      <dgm:spPr/>
      <dgm:t>
        <a:bodyPr/>
        <a:lstStyle/>
        <a:p>
          <a:endParaRPr lang="tr-TR"/>
        </a:p>
      </dgm:t>
    </dgm:pt>
    <dgm:pt modelId="{77CB8BEB-0B79-42B0-920E-99976BD955E8}">
      <dgm:prSet phldrT="[Metin]"/>
      <dgm:spPr/>
      <dgm:t>
        <a:bodyPr/>
        <a:lstStyle/>
        <a:p>
          <a:r>
            <a:rPr lang="tr-TR" dirty="0" smtClean="0"/>
            <a:t>2</a:t>
          </a:r>
          <a:endParaRPr lang="tr-TR" dirty="0"/>
        </a:p>
      </dgm:t>
    </dgm:pt>
    <dgm:pt modelId="{F598D571-0578-4C3E-B4C5-F13B42EE8D12}" type="sibTrans" cxnId="{BAEC41D1-BAAA-4364-AEDA-B7C2CD627FD8}">
      <dgm:prSet/>
      <dgm:spPr/>
      <dgm:t>
        <a:bodyPr/>
        <a:lstStyle/>
        <a:p>
          <a:endParaRPr lang="tr-TR"/>
        </a:p>
      </dgm:t>
    </dgm:pt>
    <dgm:pt modelId="{77FD3BBB-AC70-4C59-AF54-BEA9FED9F936}" type="parTrans" cxnId="{BAEC41D1-BAAA-4364-AEDA-B7C2CD627FD8}">
      <dgm:prSet/>
      <dgm:spPr/>
      <dgm:t>
        <a:bodyPr/>
        <a:lstStyle/>
        <a:p>
          <a:endParaRPr lang="tr-TR"/>
        </a:p>
      </dgm:t>
    </dgm:pt>
    <dgm:pt modelId="{E6EA1B56-9A19-4B75-8D40-0FAF888C4487}">
      <dgm:prSet phldrT="[Metin]"/>
      <dgm:spPr/>
      <dgm:t>
        <a:bodyPr/>
        <a:lstStyle/>
        <a:p>
          <a:r>
            <a:rPr lang="tr-TR" dirty="0" smtClean="0"/>
            <a:t>3</a:t>
          </a:r>
          <a:endParaRPr lang="tr-TR" dirty="0"/>
        </a:p>
      </dgm:t>
    </dgm:pt>
    <dgm:pt modelId="{766267B3-CB85-4A4A-A9A6-1CDD8BD2FFA3}" type="sibTrans" cxnId="{92BB52F2-2894-4BE2-A574-BE9C74D660A3}">
      <dgm:prSet/>
      <dgm:spPr/>
      <dgm:t>
        <a:bodyPr/>
        <a:lstStyle/>
        <a:p>
          <a:endParaRPr lang="tr-TR"/>
        </a:p>
      </dgm:t>
    </dgm:pt>
    <dgm:pt modelId="{B42223B9-D5A2-4EDE-8D84-16766E101BD3}" type="parTrans" cxnId="{92BB52F2-2894-4BE2-A574-BE9C74D660A3}">
      <dgm:prSet/>
      <dgm:spPr/>
      <dgm:t>
        <a:bodyPr/>
        <a:lstStyle/>
        <a:p>
          <a:endParaRPr lang="tr-TR"/>
        </a:p>
      </dgm:t>
    </dgm:pt>
    <dgm:pt modelId="{075A309B-5219-4F00-B236-4EEE41CD60DC}">
      <dgm:prSet phldrT="[Metin]" custT="1"/>
      <dgm:spPr/>
      <dgm:t>
        <a:bodyPr/>
        <a:lstStyle/>
        <a:p>
          <a:r>
            <a:rPr lang="tr-TR" sz="2000" dirty="0" smtClean="0"/>
            <a:t>Engelsiz Çalışma Salonunda Neler Var?</a:t>
          </a:r>
          <a:endParaRPr lang="tr-TR" sz="2000" dirty="0"/>
        </a:p>
      </dgm:t>
    </dgm:pt>
    <dgm:pt modelId="{F48CB102-D670-454F-98F2-D3A6061EA3A6}" type="sibTrans" cxnId="{61C74A77-9A12-43EC-A1C2-032CE6FD3961}">
      <dgm:prSet/>
      <dgm:spPr/>
      <dgm:t>
        <a:bodyPr/>
        <a:lstStyle/>
        <a:p>
          <a:endParaRPr lang="tr-TR"/>
        </a:p>
      </dgm:t>
    </dgm:pt>
    <dgm:pt modelId="{78F0F9FE-44C2-4FBD-BA26-A9ACB7D873D2}" type="parTrans" cxnId="{61C74A77-9A12-43EC-A1C2-032CE6FD3961}">
      <dgm:prSet/>
      <dgm:spPr/>
      <dgm:t>
        <a:bodyPr/>
        <a:lstStyle/>
        <a:p>
          <a:endParaRPr lang="tr-TR"/>
        </a:p>
      </dgm:t>
    </dgm:pt>
    <dgm:pt modelId="{087B71E9-C4D9-4AD9-A5B5-DB4391589B24}">
      <dgm:prSet phldrT="[Metin]" custT="1"/>
      <dgm:spPr/>
      <dgm:t>
        <a:bodyPr/>
        <a:lstStyle/>
        <a:p>
          <a:r>
            <a:rPr lang="tr-TR" sz="2000" dirty="0" smtClean="0"/>
            <a:t>Engelsiz Çalışma Salonu Nerede?</a:t>
          </a:r>
          <a:endParaRPr lang="tr-TR" sz="2000" dirty="0"/>
        </a:p>
      </dgm:t>
    </dgm:pt>
    <dgm:pt modelId="{92909C2C-95C9-4B98-8CD7-A7A554233DD6}" type="sibTrans" cxnId="{6FF4D83A-D6F7-4CD7-96CA-962AB3A2EBA3}">
      <dgm:prSet/>
      <dgm:spPr/>
      <dgm:t>
        <a:bodyPr/>
        <a:lstStyle/>
        <a:p>
          <a:endParaRPr lang="tr-TR"/>
        </a:p>
      </dgm:t>
    </dgm:pt>
    <dgm:pt modelId="{1D91BD57-52EB-4768-BEFB-67D34A6DB49A}" type="parTrans" cxnId="{6FF4D83A-D6F7-4CD7-96CA-962AB3A2EBA3}">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custLinFactNeighborX="18440" custLinFactNeighborY="2804">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X="-100000" custLinFactY="100000" custLinFactNeighborX="-102013" custLinFactNeighborY="121706">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4</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custT="1"/>
      <dgm:spPr/>
      <dgm:t>
        <a:bodyPr/>
        <a:lstStyle/>
        <a:p>
          <a:r>
            <a:rPr lang="tr-TR" sz="2000" dirty="0" smtClean="0"/>
            <a:t>Engelsiz Çalıma Salonu’nu Kimler-Hangi Amaçla Kullanabilir?</a:t>
          </a:r>
          <a:endParaRPr lang="tr-TR" sz="2000" dirty="0"/>
        </a:p>
      </dgm:t>
    </dgm:pt>
    <dgm:pt modelId="{BF4DA8BE-519A-4351-955E-67FE9F8E06C1}" type="sibTrans" cxnId="{9FBEB14C-84FA-4D73-A932-2DC1190198F6}">
      <dgm:prSet/>
      <dgm:spPr/>
      <dgm:t>
        <a:bodyPr/>
        <a:lstStyle/>
        <a:p>
          <a:endParaRPr lang="tr-TR"/>
        </a:p>
      </dgm:t>
    </dgm:pt>
    <dgm:pt modelId="{16756DCC-DC60-4757-900C-27FB2EE6BC02}" type="parTrans" cxnId="{9FBEB14C-84FA-4D73-A932-2DC1190198F6}">
      <dgm:prSet/>
      <dgm:spPr/>
      <dgm:t>
        <a:bodyPr/>
        <a:lstStyle/>
        <a:p>
          <a:endParaRPr lang="tr-TR"/>
        </a:p>
      </dgm:t>
    </dgm:pt>
    <dgm:pt modelId="{77CB8BEB-0B79-42B0-920E-99976BD955E8}">
      <dgm:prSet phldrT="[Metin]"/>
      <dgm:spPr/>
      <dgm:t>
        <a:bodyPr/>
        <a:lstStyle/>
        <a:p>
          <a:r>
            <a:rPr lang="tr-TR" dirty="0" smtClean="0"/>
            <a:t>5</a:t>
          </a:r>
          <a:endParaRPr lang="tr-TR" dirty="0"/>
        </a:p>
      </dgm:t>
    </dgm:pt>
    <dgm:pt modelId="{F598D571-0578-4C3E-B4C5-F13B42EE8D12}" type="sibTrans" cxnId="{BAEC41D1-BAAA-4364-AEDA-B7C2CD627FD8}">
      <dgm:prSet/>
      <dgm:spPr/>
      <dgm:t>
        <a:bodyPr/>
        <a:lstStyle/>
        <a:p>
          <a:endParaRPr lang="tr-TR"/>
        </a:p>
      </dgm:t>
    </dgm:pt>
    <dgm:pt modelId="{77FD3BBB-AC70-4C59-AF54-BEA9FED9F936}" type="parTrans" cxnId="{BAEC41D1-BAAA-4364-AEDA-B7C2CD627FD8}">
      <dgm:prSet/>
      <dgm:spPr/>
      <dgm:t>
        <a:bodyPr/>
        <a:lstStyle/>
        <a:p>
          <a:endParaRPr lang="tr-TR"/>
        </a:p>
      </dgm:t>
    </dgm:pt>
    <dgm:pt modelId="{E6EA1B56-9A19-4B75-8D40-0FAF888C4487}">
      <dgm:prSet phldrT="[Metin]"/>
      <dgm:spPr/>
      <dgm:t>
        <a:bodyPr/>
        <a:lstStyle/>
        <a:p>
          <a:r>
            <a:rPr lang="tr-TR" dirty="0" smtClean="0"/>
            <a:t>6</a:t>
          </a:r>
          <a:endParaRPr lang="tr-TR" dirty="0"/>
        </a:p>
      </dgm:t>
    </dgm:pt>
    <dgm:pt modelId="{766267B3-CB85-4A4A-A9A6-1CDD8BD2FFA3}" type="sibTrans" cxnId="{92BB52F2-2894-4BE2-A574-BE9C74D660A3}">
      <dgm:prSet/>
      <dgm:spPr/>
      <dgm:t>
        <a:bodyPr/>
        <a:lstStyle/>
        <a:p>
          <a:endParaRPr lang="tr-TR"/>
        </a:p>
      </dgm:t>
    </dgm:pt>
    <dgm:pt modelId="{B42223B9-D5A2-4EDE-8D84-16766E101BD3}" type="parTrans" cxnId="{92BB52F2-2894-4BE2-A574-BE9C74D660A3}">
      <dgm:prSet/>
      <dgm:spPr/>
      <dgm:t>
        <a:bodyPr/>
        <a:lstStyle/>
        <a:p>
          <a:endParaRPr lang="tr-TR"/>
        </a:p>
      </dgm:t>
    </dgm:pt>
    <dgm:pt modelId="{075A309B-5219-4F00-B236-4EEE41CD60DC}">
      <dgm:prSet phldrT="[Metin]" custT="1"/>
      <dgm:spPr/>
      <dgm:t>
        <a:bodyPr/>
        <a:lstStyle/>
        <a:p>
          <a:r>
            <a:rPr lang="tr-TR" sz="2000" dirty="0" smtClean="0"/>
            <a:t>Engelsiz Çalışma Salonu’nda ki Cihaz Ve Programlar Nasıl Kullanılır?</a:t>
          </a:r>
          <a:endParaRPr lang="tr-TR" sz="2000" dirty="0"/>
        </a:p>
      </dgm:t>
    </dgm:pt>
    <dgm:pt modelId="{F48CB102-D670-454F-98F2-D3A6061EA3A6}" type="sibTrans" cxnId="{61C74A77-9A12-43EC-A1C2-032CE6FD3961}">
      <dgm:prSet/>
      <dgm:spPr/>
      <dgm:t>
        <a:bodyPr/>
        <a:lstStyle/>
        <a:p>
          <a:endParaRPr lang="tr-TR"/>
        </a:p>
      </dgm:t>
    </dgm:pt>
    <dgm:pt modelId="{78F0F9FE-44C2-4FBD-BA26-A9ACB7D873D2}" type="parTrans" cxnId="{61C74A77-9A12-43EC-A1C2-032CE6FD3961}">
      <dgm:prSet/>
      <dgm:spPr/>
      <dgm:t>
        <a:bodyPr/>
        <a:lstStyle/>
        <a:p>
          <a:endParaRPr lang="tr-TR"/>
        </a:p>
      </dgm:t>
    </dgm:pt>
    <dgm:pt modelId="{087B71E9-C4D9-4AD9-A5B5-DB4391589B24}">
      <dgm:prSet phldrT="[Metin]" custT="1"/>
      <dgm:spPr/>
      <dgm:t>
        <a:bodyPr/>
        <a:lstStyle/>
        <a:p>
          <a:r>
            <a:rPr lang="tr-TR" sz="2000" dirty="0" smtClean="0"/>
            <a:t>Engelsiz Çalışma Salonu’nda Sizi Bekleyen Diğer İmkanlar?</a:t>
          </a:r>
          <a:endParaRPr lang="tr-TR" sz="2000" dirty="0"/>
        </a:p>
      </dgm:t>
    </dgm:pt>
    <dgm:pt modelId="{92909C2C-95C9-4B98-8CD7-A7A554233DD6}" type="sibTrans" cxnId="{6FF4D83A-D6F7-4CD7-96CA-962AB3A2EBA3}">
      <dgm:prSet/>
      <dgm:spPr/>
      <dgm:t>
        <a:bodyPr/>
        <a:lstStyle/>
        <a:p>
          <a:endParaRPr lang="tr-TR"/>
        </a:p>
      </dgm:t>
    </dgm:pt>
    <dgm:pt modelId="{1D91BD57-52EB-4768-BEFB-67D34A6DB49A}" type="parTrans" cxnId="{6FF4D83A-D6F7-4CD7-96CA-962AB3A2EBA3}">
      <dgm:prSet/>
      <dgm:spPr/>
      <dgm:t>
        <a:bodyPr/>
        <a:lstStyle/>
        <a:p>
          <a:endParaRPr lang="tr-TR"/>
        </a:p>
      </dgm:t>
    </dgm:pt>
    <dgm:pt modelId="{CB706EC5-2067-487B-A588-72245A90EB17}">
      <dgm:prSet phldrT="[Metin]" custT="1"/>
      <dgm:spPr/>
      <dgm:t>
        <a:bodyPr/>
        <a:lstStyle/>
        <a:p>
          <a:endParaRPr lang="tr-TR" sz="2600" dirty="0"/>
        </a:p>
      </dgm:t>
    </dgm:pt>
    <dgm:pt modelId="{947DF7DA-FD42-4907-8323-857BEC2421AA}" type="parTrans" cxnId="{7D41FBC7-70CB-4E6D-88DA-E212BC1FE5B0}">
      <dgm:prSet/>
      <dgm:spPr/>
      <dgm:t>
        <a:bodyPr/>
        <a:lstStyle/>
        <a:p>
          <a:endParaRPr lang="tr-TR"/>
        </a:p>
      </dgm:t>
    </dgm:pt>
    <dgm:pt modelId="{13337237-B641-48E1-8B94-EECA2BF7A959}" type="sibTrans" cxnId="{7D41FBC7-70CB-4E6D-88DA-E212BC1FE5B0}">
      <dgm:prSet/>
      <dgm:spPr/>
      <dgm:t>
        <a:bodyPr/>
        <a:lstStyle/>
        <a:p>
          <a:endParaRPr lang="tr-TR"/>
        </a:p>
      </dgm:t>
    </dgm:pt>
    <dgm:pt modelId="{161AB731-910A-45A5-9EDC-2150A63E310D}">
      <dgm:prSet phldrT="[Metin]" custT="1"/>
      <dgm:spPr/>
      <dgm:t>
        <a:bodyPr/>
        <a:lstStyle/>
        <a:p>
          <a:endParaRPr lang="tr-TR" sz="2000" dirty="0"/>
        </a:p>
      </dgm:t>
    </dgm:pt>
    <dgm:pt modelId="{4BFA5413-6409-42F3-8EB3-A2891CB7AF67}" type="parTrans" cxnId="{92B9D8C6-D739-48E0-B7C5-4AEA785B1450}">
      <dgm:prSet/>
      <dgm:spPr/>
      <dgm:t>
        <a:bodyPr/>
        <a:lstStyle/>
        <a:p>
          <a:endParaRPr lang="tr-TR"/>
        </a:p>
      </dgm:t>
    </dgm:pt>
    <dgm:pt modelId="{B8A6ED1A-3D04-40B1-B884-A52C65DBF1D8}" type="sibTrans" cxnId="{92B9D8C6-D739-48E0-B7C5-4AEA785B1450}">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custLinFactNeighborX="18440" custLinFactNeighborY="2804">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custLinFactNeighborX="-38" custLinFactNeighborY="-1972">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X="-100000" custLinFactY="100000" custLinFactNeighborX="-102013" custLinFactNeighborY="121706">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custLinFactNeighborY="464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1"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2B9D8C6-D739-48E0-B7C5-4AEA785B1450}" srcId="{E6EA1B56-9A19-4B75-8D40-0FAF888C4487}" destId="{161AB731-910A-45A5-9EDC-2150A63E310D}" srcOrd="0" destOrd="0" parTransId="{4BFA5413-6409-42F3-8EB3-A2891CB7AF67}" sibTransId="{B8A6ED1A-3D04-40B1-B884-A52C65DBF1D8}"/>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82C3814D-908C-4F70-8EB8-5401997B7399}" type="presOf" srcId="{161AB731-910A-45A5-9EDC-2150A63E310D}" destId="{B549ADF6-4B7B-4BC7-B8D1-FCA6DB8A10FF}" srcOrd="0" destOrd="0" presId="urn:microsoft.com/office/officeart/2005/8/layout/chevron2"/>
    <dgm:cxn modelId="{7D41FBC7-70CB-4E6D-88DA-E212BC1FE5B0}" srcId="{E6EA1B56-9A19-4B75-8D40-0FAF888C4487}" destId="{CB706EC5-2067-487B-A588-72245A90EB17}" srcOrd="2" destOrd="0" parTransId="{947DF7DA-FD42-4907-8323-857BEC2421AA}" sibTransId="{13337237-B641-48E1-8B94-EECA2BF7A959}"/>
    <dgm:cxn modelId="{61C74A77-9A12-43EC-A1C2-032CE6FD3961}" srcId="{E6EA1B56-9A19-4B75-8D40-0FAF888C4487}" destId="{075A309B-5219-4F00-B236-4EEE41CD60DC}" srcOrd="1"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D8942078-31B6-4AFF-B278-FC2AE37893D6}" type="presOf" srcId="{CB706EC5-2067-487B-A588-72245A90EB17}" destId="{B549ADF6-4B7B-4BC7-B8D1-FCA6DB8A10FF}" srcOrd="0" destOrd="2"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89365" y="89365"/>
          <a:ext cx="595767" cy="4170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1</a:t>
          </a:r>
          <a:endParaRPr lang="tr-TR" sz="1100" kern="1200" dirty="0"/>
        </a:p>
      </dsp:txBody>
      <dsp:txXfrm rot="-5400000">
        <a:off x="1" y="208519"/>
        <a:ext cx="417037" cy="178730"/>
      </dsp:txXfrm>
    </dsp:sp>
    <dsp:sp modelId="{5A09B2D1-B5C8-4DE1-80D9-F2BB2EB4F0E6}">
      <dsp:nvSpPr>
        <dsp:cNvPr id="0" name=""/>
        <dsp:cNvSpPr/>
      </dsp:nvSpPr>
      <dsp:spPr>
        <a:xfrm rot="5400000">
          <a:off x="4475860" y="-4047190"/>
          <a:ext cx="387248" cy="8504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Engelsiz Çalışma Salonu Nedir?</a:t>
          </a:r>
          <a:endParaRPr lang="tr-TR" sz="2000" kern="1200" dirty="0"/>
        </a:p>
      </dsp:txBody>
      <dsp:txXfrm rot="-5400000">
        <a:off x="417037" y="30537"/>
        <a:ext cx="8485990" cy="349440"/>
      </dsp:txXfrm>
    </dsp:sp>
    <dsp:sp modelId="{8FA939E4-A16A-4773-B5BE-EAE52FA743AC}">
      <dsp:nvSpPr>
        <dsp:cNvPr id="0" name=""/>
        <dsp:cNvSpPr/>
      </dsp:nvSpPr>
      <dsp:spPr>
        <a:xfrm rot="5400000">
          <a:off x="-89365" y="560794"/>
          <a:ext cx="595767" cy="4170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2</a:t>
          </a:r>
          <a:endParaRPr lang="tr-TR" sz="1100" kern="1200" dirty="0"/>
        </a:p>
      </dsp:txBody>
      <dsp:txXfrm rot="-5400000">
        <a:off x="1" y="679948"/>
        <a:ext cx="417037" cy="178730"/>
      </dsp:txXfrm>
    </dsp:sp>
    <dsp:sp modelId="{56A004BB-794C-4BB4-B019-A0781F343B6B}">
      <dsp:nvSpPr>
        <dsp:cNvPr id="0" name=""/>
        <dsp:cNvSpPr/>
      </dsp:nvSpPr>
      <dsp:spPr>
        <a:xfrm rot="5400000">
          <a:off x="4475860" y="-3587393"/>
          <a:ext cx="387248" cy="8504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Engelsiz Çalışma Salonu Nerede?</a:t>
          </a:r>
          <a:endParaRPr lang="tr-TR" sz="2000" kern="1200" dirty="0"/>
        </a:p>
      </dsp:txBody>
      <dsp:txXfrm rot="-5400000">
        <a:off x="417037" y="490334"/>
        <a:ext cx="8485990" cy="349440"/>
      </dsp:txXfrm>
    </dsp:sp>
    <dsp:sp modelId="{6EF3DC24-149F-4EBA-A88C-467746DA7A31}">
      <dsp:nvSpPr>
        <dsp:cNvPr id="0" name=""/>
        <dsp:cNvSpPr/>
      </dsp:nvSpPr>
      <dsp:spPr>
        <a:xfrm rot="5400000">
          <a:off x="-89365" y="1032224"/>
          <a:ext cx="595767" cy="4170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3</a:t>
          </a:r>
          <a:endParaRPr lang="tr-TR" sz="1100" kern="1200" dirty="0"/>
        </a:p>
      </dsp:txBody>
      <dsp:txXfrm rot="-5400000">
        <a:off x="1" y="1151378"/>
        <a:ext cx="417037" cy="178730"/>
      </dsp:txXfrm>
    </dsp:sp>
    <dsp:sp modelId="{B549ADF6-4B7B-4BC7-B8D1-FCA6DB8A10FF}">
      <dsp:nvSpPr>
        <dsp:cNvPr id="0" name=""/>
        <dsp:cNvSpPr/>
      </dsp:nvSpPr>
      <dsp:spPr>
        <a:xfrm rot="5400000">
          <a:off x="4475860" y="-3116737"/>
          <a:ext cx="387248" cy="8504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Engelsiz Çalışma Salonunda Neler Var?</a:t>
          </a:r>
          <a:endParaRPr lang="tr-TR" sz="2000" kern="1200" dirty="0"/>
        </a:p>
      </dsp:txBody>
      <dsp:txXfrm rot="-5400000">
        <a:off x="417037" y="960990"/>
        <a:ext cx="8485990" cy="349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89277" y="89277"/>
          <a:ext cx="595185" cy="416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4</a:t>
          </a:r>
          <a:endParaRPr lang="tr-TR" sz="1100" kern="1200" dirty="0"/>
        </a:p>
      </dsp:txBody>
      <dsp:txXfrm rot="-5400000">
        <a:off x="2" y="208314"/>
        <a:ext cx="416629" cy="178556"/>
      </dsp:txXfrm>
    </dsp:sp>
    <dsp:sp modelId="{5A09B2D1-B5C8-4DE1-80D9-F2BB2EB4F0E6}">
      <dsp:nvSpPr>
        <dsp:cNvPr id="0" name=""/>
        <dsp:cNvSpPr/>
      </dsp:nvSpPr>
      <dsp:spPr>
        <a:xfrm rot="5400000">
          <a:off x="4475845" y="-4046843"/>
          <a:ext cx="386870" cy="8505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Engelsiz Çalıma Salonu’nu Kimler-Hangi Amaçla Kullanabilir?</a:t>
          </a:r>
          <a:endParaRPr lang="tr-TR" sz="2000" kern="1200" dirty="0"/>
        </a:p>
      </dsp:txBody>
      <dsp:txXfrm rot="-5400000">
        <a:off x="416630" y="31257"/>
        <a:ext cx="8486417" cy="349100"/>
      </dsp:txXfrm>
    </dsp:sp>
    <dsp:sp modelId="{8FA939E4-A16A-4773-B5BE-EAE52FA743AC}">
      <dsp:nvSpPr>
        <dsp:cNvPr id="0" name=""/>
        <dsp:cNvSpPr/>
      </dsp:nvSpPr>
      <dsp:spPr>
        <a:xfrm rot="5400000">
          <a:off x="-89277" y="560998"/>
          <a:ext cx="595185" cy="416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5</a:t>
          </a:r>
          <a:endParaRPr lang="tr-TR" sz="1100" kern="1200" dirty="0"/>
        </a:p>
      </dsp:txBody>
      <dsp:txXfrm rot="-5400000">
        <a:off x="2" y="680035"/>
        <a:ext cx="416629" cy="178556"/>
      </dsp:txXfrm>
    </dsp:sp>
    <dsp:sp modelId="{56A004BB-794C-4BB4-B019-A0781F343B6B}">
      <dsp:nvSpPr>
        <dsp:cNvPr id="0" name=""/>
        <dsp:cNvSpPr/>
      </dsp:nvSpPr>
      <dsp:spPr>
        <a:xfrm rot="5400000">
          <a:off x="4472613" y="-3595124"/>
          <a:ext cx="386870" cy="8505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Engelsiz Çalışma Salonu’nda Sizi Bekleyen Diğer İmkanlar?</a:t>
          </a:r>
          <a:endParaRPr lang="tr-TR" sz="2000" kern="1200" dirty="0"/>
        </a:p>
      </dsp:txBody>
      <dsp:txXfrm rot="-5400000">
        <a:off x="413398" y="482976"/>
        <a:ext cx="8486417" cy="349100"/>
      </dsp:txXfrm>
    </dsp:sp>
    <dsp:sp modelId="{6EF3DC24-149F-4EBA-A88C-467746DA7A31}">
      <dsp:nvSpPr>
        <dsp:cNvPr id="0" name=""/>
        <dsp:cNvSpPr/>
      </dsp:nvSpPr>
      <dsp:spPr>
        <a:xfrm rot="5400000">
          <a:off x="-89277" y="1032719"/>
          <a:ext cx="595185" cy="416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6</a:t>
          </a:r>
          <a:endParaRPr lang="tr-TR" sz="1100" kern="1200" dirty="0"/>
        </a:p>
      </dsp:txBody>
      <dsp:txXfrm rot="-5400000">
        <a:off x="2" y="1151756"/>
        <a:ext cx="416629" cy="178556"/>
      </dsp:txXfrm>
    </dsp:sp>
    <dsp:sp modelId="{B549ADF6-4B7B-4BC7-B8D1-FCA6DB8A10FF}">
      <dsp:nvSpPr>
        <dsp:cNvPr id="0" name=""/>
        <dsp:cNvSpPr/>
      </dsp:nvSpPr>
      <dsp:spPr>
        <a:xfrm rot="5400000">
          <a:off x="4475845" y="-3099336"/>
          <a:ext cx="386870" cy="8505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tr-TR" sz="2000" kern="1200" dirty="0"/>
        </a:p>
        <a:p>
          <a:pPr marL="228600" lvl="1" indent="-228600" algn="l" defTabSz="889000">
            <a:lnSpc>
              <a:spcPct val="90000"/>
            </a:lnSpc>
            <a:spcBef>
              <a:spcPct val="0"/>
            </a:spcBef>
            <a:spcAft>
              <a:spcPct val="15000"/>
            </a:spcAft>
            <a:buChar char="••"/>
          </a:pPr>
          <a:r>
            <a:rPr lang="tr-TR" sz="2000" kern="1200" dirty="0" smtClean="0"/>
            <a:t>Engelsiz Çalışma Salonu’nda ki Cihaz Ve Programlar Nasıl Kullanılır?</a:t>
          </a:r>
          <a:endParaRPr lang="tr-TR" sz="2000" kern="1200" dirty="0"/>
        </a:p>
        <a:p>
          <a:pPr marL="228600" lvl="1" indent="-228600" algn="l" defTabSz="1155700">
            <a:lnSpc>
              <a:spcPct val="90000"/>
            </a:lnSpc>
            <a:spcBef>
              <a:spcPct val="0"/>
            </a:spcBef>
            <a:spcAft>
              <a:spcPct val="15000"/>
            </a:spcAft>
            <a:buChar char="••"/>
          </a:pPr>
          <a:endParaRPr lang="tr-TR" sz="2600" kern="1200" dirty="0"/>
        </a:p>
      </dsp:txBody>
      <dsp:txXfrm rot="-5400000">
        <a:off x="416630" y="978764"/>
        <a:ext cx="8486417" cy="3491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4C9CE36-B464-441C-81D0-F741FA847053}" type="datetimeFigureOut">
              <a:rPr lang="tr-TR" smtClean="0"/>
              <a:t>15.10.2025</a:t>
            </a:fld>
            <a:endParaRPr lang="tr-TR"/>
          </a:p>
        </p:txBody>
      </p:sp>
      <p:sp>
        <p:nvSpPr>
          <p:cNvPr id="4" name="Slayt Görüntüsü Yer Tutucusu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566A69F-CEC8-449C-88D2-9ED7B971D943}" type="slidenum">
              <a:rPr lang="tr-TR" smtClean="0"/>
              <a:t>‹#›</a:t>
            </a:fld>
            <a:endParaRPr lang="tr-TR"/>
          </a:p>
        </p:txBody>
      </p:sp>
    </p:spTree>
    <p:extLst>
      <p:ext uri="{BB962C8B-B14F-4D97-AF65-F5344CB8AC3E}">
        <p14:creationId xmlns:p14="http://schemas.microsoft.com/office/powerpoint/2010/main" val="404808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3</a:t>
            </a:fld>
            <a:endParaRPr lang="tr-TR"/>
          </a:p>
        </p:txBody>
      </p:sp>
    </p:spTree>
    <p:extLst>
      <p:ext uri="{BB962C8B-B14F-4D97-AF65-F5344CB8AC3E}">
        <p14:creationId xmlns:p14="http://schemas.microsoft.com/office/powerpoint/2010/main" val="254548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16</a:t>
            </a:fld>
            <a:endParaRPr lang="tr-TR"/>
          </a:p>
        </p:txBody>
      </p:sp>
    </p:spTree>
    <p:extLst>
      <p:ext uri="{BB962C8B-B14F-4D97-AF65-F5344CB8AC3E}">
        <p14:creationId xmlns:p14="http://schemas.microsoft.com/office/powerpoint/2010/main" val="149612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17</a:t>
            </a:fld>
            <a:endParaRPr lang="tr-TR"/>
          </a:p>
        </p:txBody>
      </p:sp>
    </p:spTree>
    <p:extLst>
      <p:ext uri="{BB962C8B-B14F-4D97-AF65-F5344CB8AC3E}">
        <p14:creationId xmlns:p14="http://schemas.microsoft.com/office/powerpoint/2010/main" val="52591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18</a:t>
            </a:fld>
            <a:endParaRPr lang="tr-TR"/>
          </a:p>
        </p:txBody>
      </p:sp>
    </p:spTree>
    <p:extLst>
      <p:ext uri="{BB962C8B-B14F-4D97-AF65-F5344CB8AC3E}">
        <p14:creationId xmlns:p14="http://schemas.microsoft.com/office/powerpoint/2010/main" val="407891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4</a:t>
            </a:fld>
            <a:endParaRPr lang="tr-TR"/>
          </a:p>
        </p:txBody>
      </p:sp>
    </p:spTree>
    <p:extLst>
      <p:ext uri="{BB962C8B-B14F-4D97-AF65-F5344CB8AC3E}">
        <p14:creationId xmlns:p14="http://schemas.microsoft.com/office/powerpoint/2010/main" val="148327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9</a:t>
            </a:fld>
            <a:endParaRPr lang="tr-TR"/>
          </a:p>
        </p:txBody>
      </p:sp>
    </p:spTree>
    <p:extLst>
      <p:ext uri="{BB962C8B-B14F-4D97-AF65-F5344CB8AC3E}">
        <p14:creationId xmlns:p14="http://schemas.microsoft.com/office/powerpoint/2010/main" val="68495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10</a:t>
            </a:fld>
            <a:endParaRPr lang="tr-TR"/>
          </a:p>
        </p:txBody>
      </p:sp>
    </p:spTree>
    <p:extLst>
      <p:ext uri="{BB962C8B-B14F-4D97-AF65-F5344CB8AC3E}">
        <p14:creationId xmlns:p14="http://schemas.microsoft.com/office/powerpoint/2010/main" val="68595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11</a:t>
            </a:fld>
            <a:endParaRPr lang="tr-TR"/>
          </a:p>
        </p:txBody>
      </p:sp>
    </p:spTree>
    <p:extLst>
      <p:ext uri="{BB962C8B-B14F-4D97-AF65-F5344CB8AC3E}">
        <p14:creationId xmlns:p14="http://schemas.microsoft.com/office/powerpoint/2010/main" val="95512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12</a:t>
            </a:fld>
            <a:endParaRPr lang="tr-TR"/>
          </a:p>
        </p:txBody>
      </p:sp>
    </p:spTree>
    <p:extLst>
      <p:ext uri="{BB962C8B-B14F-4D97-AF65-F5344CB8AC3E}">
        <p14:creationId xmlns:p14="http://schemas.microsoft.com/office/powerpoint/2010/main" val="51142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13</a:t>
            </a:fld>
            <a:endParaRPr lang="tr-TR"/>
          </a:p>
        </p:txBody>
      </p:sp>
    </p:spTree>
    <p:extLst>
      <p:ext uri="{BB962C8B-B14F-4D97-AF65-F5344CB8AC3E}">
        <p14:creationId xmlns:p14="http://schemas.microsoft.com/office/powerpoint/2010/main" val="23310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14</a:t>
            </a:fld>
            <a:endParaRPr lang="tr-TR"/>
          </a:p>
        </p:txBody>
      </p:sp>
    </p:spTree>
    <p:extLst>
      <p:ext uri="{BB962C8B-B14F-4D97-AF65-F5344CB8AC3E}">
        <p14:creationId xmlns:p14="http://schemas.microsoft.com/office/powerpoint/2010/main" val="353591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15</a:t>
            </a:fld>
            <a:endParaRPr lang="tr-TR"/>
          </a:p>
        </p:txBody>
      </p:sp>
    </p:spTree>
    <p:extLst>
      <p:ext uri="{BB962C8B-B14F-4D97-AF65-F5344CB8AC3E}">
        <p14:creationId xmlns:p14="http://schemas.microsoft.com/office/powerpoint/2010/main" val="412222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15.10.2025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15.10.2025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15.10.2025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15.10.2025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15.10.2025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15.10.2025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15.10.2025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3.jp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jp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5.jpe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5.jpe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6.jp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6.jpg"/><Relationship Id="rId5" Type="http://schemas.openxmlformats.org/officeDocument/2006/relationships/image" Target="../media/image4.jpe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8.jpg"/><Relationship Id="rId5" Type="http://schemas.openxmlformats.org/officeDocument/2006/relationships/image" Target="../media/image4.jpeg"/><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9.jp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hyperlink" Target="https://kutuphane.asbu.edu.tr/" TargetMode="Externa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hyperlink" Target="mailto:asbulibrary@asbu.edu.tr" TargetMode="External"/><Relationship Id="rId5" Type="http://schemas.openxmlformats.org/officeDocument/2006/relationships/hyperlink" Target="mailto:engelsiz@asbu.edu.tr" TargetMode="External"/><Relationship Id="rId4" Type="http://schemas.openxmlformats.org/officeDocument/2006/relationships/image" Target="../media/image4.jpe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audio" Target="../media/media3.m4a"/><Relationship Id="rId16" Type="http://schemas.openxmlformats.org/officeDocument/2006/relationships/image" Target="../media/image2.png"/><Relationship Id="rId1" Type="http://schemas.microsoft.com/office/2007/relationships/media" Target="../media/media3.m4a"/><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4.jpe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youtube.com/watch?v=FPrKP-cpYPg&amp;list=PLfzUEm-sIVQZBw4tADZ-rc9eBhnST71Ik&amp;index=1" TargetMode="External"/><Relationship Id="rId5" Type="http://schemas.openxmlformats.org/officeDocument/2006/relationships/image" Target="../media/image4.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06000" cy="7001495"/>
          </a:xfrm>
          <a:prstGeom prst="rect">
            <a:avLst/>
          </a:prstGeom>
        </p:spPr>
      </p:pic>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62983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83">
        <p15:prstTrans prst="pageCurlDouble"/>
      </p:transition>
    </mc:Choice>
    <mc:Fallback xmlns="">
      <p:transition spd="slow" advTm="24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Ekran Büyütme </a:t>
              </a:r>
              <a:r>
                <a:rPr lang="tr-TR" dirty="0" smtClean="0">
                  <a:solidFill>
                    <a:schemeClr val="tx1"/>
                  </a:solidFill>
                </a:rPr>
                <a:t>Programı-</a:t>
              </a:r>
              <a:r>
                <a:rPr lang="tr-TR" dirty="0" err="1" smtClean="0">
                  <a:solidFill>
                    <a:schemeClr val="tx1"/>
                  </a:solidFill>
                </a:rPr>
                <a:t>Zoomtext</a:t>
              </a:r>
              <a:r>
                <a:rPr lang="tr-TR" dirty="0">
                  <a:solidFill>
                    <a:schemeClr val="tx1"/>
                  </a:solidFill>
                </a:rPr>
                <a:t>?</a:t>
              </a: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1532" y="4630903"/>
            <a:ext cx="1765056" cy="1841383"/>
          </a:xfrm>
          <a:prstGeom prst="rect">
            <a:avLst/>
          </a:prstGeom>
        </p:spPr>
      </p:pic>
      <p:sp>
        <p:nvSpPr>
          <p:cNvPr id="17" name="Google Shape;154;p5"/>
          <p:cNvSpPr txBox="1"/>
          <p:nvPr/>
        </p:nvSpPr>
        <p:spPr>
          <a:xfrm>
            <a:off x="527204" y="1718489"/>
            <a:ext cx="8897852" cy="4616608"/>
          </a:xfrm>
          <a:prstGeom prst="rect">
            <a:avLst/>
          </a:prstGeom>
          <a:noFill/>
          <a:ln>
            <a:noFill/>
          </a:ln>
        </p:spPr>
        <p:txBody>
          <a:bodyPr spcFirstLastPara="1" wrap="square" lIns="91425" tIns="45700" rIns="91425" bIns="45700" anchor="t" anchorCtr="0">
            <a:spAutoFit/>
          </a:bodyPr>
          <a:lstStyle/>
          <a:p>
            <a:r>
              <a:rPr lang="tr-TR" sz="1400" b="1" dirty="0"/>
              <a:t>Nedir?</a:t>
            </a:r>
            <a:r>
              <a:rPr lang="tr-TR" sz="1400" dirty="0"/>
              <a:t/>
            </a:r>
            <a:br>
              <a:rPr lang="tr-TR" sz="1400" dirty="0"/>
            </a:br>
            <a:r>
              <a:rPr lang="tr-TR" sz="1400" dirty="0"/>
              <a:t>Az gören bireylerin bilgisayarı daha rahat kullanabilmesi için geliştirilen ekran büyütme ve okuma yazılımıdır.</a:t>
            </a:r>
          </a:p>
          <a:p>
            <a:endParaRPr lang="tr-TR" sz="1400" dirty="0"/>
          </a:p>
          <a:p>
            <a:r>
              <a:rPr lang="tr-TR" sz="1400" b="1" dirty="0"/>
              <a:t>Ne işe yarar?</a:t>
            </a:r>
            <a:r>
              <a:rPr lang="tr-TR" sz="1400" dirty="0"/>
              <a:t/>
            </a:r>
            <a:br>
              <a:rPr lang="tr-TR" sz="1400" dirty="0"/>
            </a:br>
            <a:r>
              <a:rPr lang="tr-TR" sz="1400" dirty="0"/>
              <a:t>Ekrandaki yazı, ikon, menü ve görselleri büyüterek görünürlüğü artırır.</a:t>
            </a:r>
          </a:p>
          <a:p>
            <a:endParaRPr lang="tr-TR" sz="1400" dirty="0"/>
          </a:p>
          <a:p>
            <a:r>
              <a:rPr lang="tr-TR" sz="1400" b="1" dirty="0"/>
              <a:t>Nasıl kullanılır?</a:t>
            </a:r>
          </a:p>
          <a:p>
            <a:r>
              <a:rPr lang="tr-TR" sz="1400" dirty="0"/>
              <a:t>Bilgisayarlarımızda kuruludur.</a:t>
            </a:r>
          </a:p>
          <a:p>
            <a:r>
              <a:rPr lang="tr-TR" sz="1400" dirty="0"/>
              <a:t>Başlat Menüsü veya masaüstünde bulunan “</a:t>
            </a:r>
            <a:r>
              <a:rPr lang="tr-TR" sz="1400" dirty="0" err="1"/>
              <a:t>ZoomText</a:t>
            </a:r>
            <a:r>
              <a:rPr lang="tr-TR" sz="1400" dirty="0"/>
              <a:t>” ikonuna çift tıklayarak açılır. Veya  Windows tuşu → “</a:t>
            </a:r>
            <a:r>
              <a:rPr lang="tr-TR" sz="1400" dirty="0" err="1"/>
              <a:t>ZoomText</a:t>
            </a:r>
            <a:r>
              <a:rPr lang="tr-TR" sz="1400" dirty="0"/>
              <a:t>” yaz → </a:t>
            </a:r>
            <a:r>
              <a:rPr lang="tr-TR" sz="1400" dirty="0" err="1"/>
              <a:t>Enter</a:t>
            </a:r>
            <a:r>
              <a:rPr lang="tr-TR" sz="1400" dirty="0"/>
              <a:t> tuşlayarak açılabilir.</a:t>
            </a:r>
          </a:p>
          <a:p>
            <a:r>
              <a:rPr lang="tr-TR" sz="1400" dirty="0"/>
              <a:t>Tıklayınca ekran büyütme ve kısa yol komutlarının yer aldığı </a:t>
            </a:r>
            <a:r>
              <a:rPr lang="tr-TR" sz="1400" dirty="0" err="1"/>
              <a:t>ZoomText</a:t>
            </a:r>
            <a:r>
              <a:rPr lang="tr-TR" sz="1400" dirty="0"/>
              <a:t> </a:t>
            </a:r>
            <a:r>
              <a:rPr lang="tr-TR" sz="1400" dirty="0" smtClean="0"/>
              <a:t>panelleri </a:t>
            </a:r>
            <a:r>
              <a:rPr lang="tr-TR" sz="1400" dirty="0"/>
              <a:t>açılır. Ekran otomatik olarak büyür.</a:t>
            </a:r>
          </a:p>
          <a:p>
            <a:r>
              <a:rPr lang="tr-TR" sz="1400" dirty="0"/>
              <a:t>Kullanıcı, ekranın ne kadar büyütüleceğini, işaretçi şeklini, yakınlaştırma işaretlerini, imleç boyutlarını belirleyebilir, farklı renk kontrastlarını seçerek görmeyi kolaylaştırabilir.</a:t>
            </a:r>
          </a:p>
          <a:p>
            <a:r>
              <a:rPr lang="tr-TR" sz="1400" dirty="0"/>
              <a:t>Kapatmak için programın </a:t>
            </a:r>
            <a:r>
              <a:rPr lang="tr-TR" sz="1400" dirty="0" err="1"/>
              <a:t>Zoom</a:t>
            </a:r>
            <a:r>
              <a:rPr lang="tr-TR" sz="1400" dirty="0"/>
              <a:t> </a:t>
            </a:r>
            <a:r>
              <a:rPr lang="tr-TR" sz="1400" dirty="0" err="1"/>
              <a:t>Text</a:t>
            </a:r>
            <a:r>
              <a:rPr lang="tr-TR" sz="1400" dirty="0"/>
              <a:t>  menüsünden “</a:t>
            </a:r>
            <a:r>
              <a:rPr lang="tr-TR" sz="1400" dirty="0" err="1"/>
              <a:t>Zoom</a:t>
            </a:r>
            <a:r>
              <a:rPr lang="tr-TR" sz="1400" dirty="0"/>
              <a:t> </a:t>
            </a:r>
            <a:r>
              <a:rPr lang="tr-TR" sz="1400" dirty="0" err="1"/>
              <a:t>Tex’ten</a:t>
            </a:r>
            <a:r>
              <a:rPr lang="tr-TR" sz="1400" dirty="0"/>
              <a:t> Çık” seçeneği kullanılır. Veya program penceresinin sağ üst köşesinde bulunan X kapama işareti + Evet tıklanır.</a:t>
            </a:r>
          </a:p>
          <a:p>
            <a:endParaRPr lang="tr-TR" sz="1400" dirty="0"/>
          </a:p>
          <a:p>
            <a:endParaRPr lang="tr-TR" sz="1400" dirty="0"/>
          </a:p>
          <a:p>
            <a:endParaRPr lang="tr-TR" sz="1400" dirty="0"/>
          </a:p>
          <a:p>
            <a:r>
              <a:rPr lang="tr-TR" sz="1400" b="1" i="1" dirty="0"/>
              <a:t>Dikkat: </a:t>
            </a:r>
            <a:r>
              <a:rPr lang="tr-TR" sz="1400" i="1" dirty="0" err="1"/>
              <a:t>Zoom</a:t>
            </a:r>
            <a:r>
              <a:rPr lang="tr-TR" sz="1400" i="1" dirty="0"/>
              <a:t> </a:t>
            </a:r>
            <a:r>
              <a:rPr lang="tr-TR" sz="1400" i="1" dirty="0" err="1"/>
              <a:t>Text</a:t>
            </a:r>
            <a:r>
              <a:rPr lang="tr-TR" sz="1400" i="1" dirty="0"/>
              <a:t> panelini ekranın görev çubuğuna indirmek için ESC tuşuna </a:t>
            </a:r>
            <a:r>
              <a:rPr lang="tr-TR" sz="1400" i="1" dirty="0" smtClean="0"/>
              <a:t>basılır.</a:t>
            </a:r>
            <a:endParaRPr sz="1400" i="1" dirty="0"/>
          </a:p>
          <a:p>
            <a:pPr marL="0" marR="0" lvl="0" indent="0" algn="l" rtl="0">
              <a:spcBef>
                <a:spcPts val="0"/>
              </a:spcBef>
              <a:spcAft>
                <a:spcPts val="0"/>
              </a:spcAft>
              <a:buNone/>
            </a:pPr>
            <a:endParaRPr sz="1400" dirty="0">
              <a:sym typeface="Calibri"/>
            </a:endParaRPr>
          </a:p>
          <a:p>
            <a:pPr marL="0" marR="0" lvl="0" indent="0" algn="l" rtl="0">
              <a:spcBef>
                <a:spcPts val="0"/>
              </a:spcBef>
              <a:spcAft>
                <a:spcPts val="0"/>
              </a:spcAft>
              <a:buNone/>
            </a:pPr>
            <a:endParaRPr sz="1400" dirty="0">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30796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691">
        <p15:prstTrans prst="pageCurlDouble"/>
      </p:transition>
    </mc:Choice>
    <mc:Fallback xmlns="">
      <p:transition spd="slow" advTm="96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Ekran Okuma </a:t>
              </a:r>
              <a:r>
                <a:rPr lang="tr-TR" dirty="0" smtClean="0">
                  <a:solidFill>
                    <a:schemeClr val="tx1"/>
                  </a:solidFill>
                </a:rPr>
                <a:t>Programı-</a:t>
              </a:r>
              <a:r>
                <a:rPr lang="tr-TR" dirty="0" err="1" smtClean="0">
                  <a:solidFill>
                    <a:schemeClr val="tx1"/>
                  </a:solidFill>
                </a:rPr>
                <a:t>Jaws</a:t>
              </a:r>
              <a:r>
                <a:rPr lang="tr-TR" dirty="0">
                  <a:solidFill>
                    <a:schemeClr val="tx1"/>
                  </a:solidFill>
                </a:rPr>
                <a:t>?</a:t>
              </a: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694" y="4613892"/>
            <a:ext cx="2138362" cy="1797226"/>
          </a:xfrm>
          <a:prstGeom prst="rect">
            <a:avLst/>
          </a:prstGeom>
        </p:spPr>
      </p:pic>
      <p:sp>
        <p:nvSpPr>
          <p:cNvPr id="17" name="Google Shape;154;p5"/>
          <p:cNvSpPr txBox="1"/>
          <p:nvPr/>
        </p:nvSpPr>
        <p:spPr>
          <a:xfrm>
            <a:off x="527203" y="1604193"/>
            <a:ext cx="8897853" cy="5047495"/>
          </a:xfrm>
          <a:prstGeom prst="rect">
            <a:avLst/>
          </a:prstGeom>
          <a:noFill/>
          <a:ln>
            <a:noFill/>
          </a:ln>
        </p:spPr>
        <p:txBody>
          <a:bodyPr spcFirstLastPara="1" wrap="square" lIns="91425" tIns="45700" rIns="91425" bIns="45700" anchor="t" anchorCtr="0">
            <a:spAutoFit/>
          </a:bodyPr>
          <a:lstStyle/>
          <a:p>
            <a:r>
              <a:rPr lang="tr-TR" sz="1400" b="1" dirty="0"/>
              <a:t>Nedir?</a:t>
            </a:r>
            <a:r>
              <a:rPr lang="tr-TR" sz="1400" dirty="0"/>
              <a:t/>
            </a:r>
            <a:br>
              <a:rPr lang="tr-TR" sz="1400" dirty="0"/>
            </a:br>
            <a:r>
              <a:rPr lang="tr-TR" sz="1400" dirty="0"/>
              <a:t>Görme engelli bireylerin bilgisayarları bağımsız bir şekilde kullanabilmeleri için geliştirilmiş yaygın kullanılan bir ekran okuma programıdır.</a:t>
            </a:r>
          </a:p>
          <a:p>
            <a:endParaRPr lang="tr-TR" sz="1400" dirty="0"/>
          </a:p>
          <a:p>
            <a:r>
              <a:rPr lang="tr-TR" sz="1400" b="1" dirty="0"/>
              <a:t>Ne işe yarar?</a:t>
            </a:r>
            <a:r>
              <a:rPr lang="tr-TR" sz="1400" dirty="0"/>
              <a:t/>
            </a:r>
            <a:br>
              <a:rPr lang="tr-TR" sz="1400" dirty="0"/>
            </a:br>
            <a:r>
              <a:rPr lang="tr-TR" sz="1400" dirty="0"/>
              <a:t>Ekrandaki metinleri sesli olarak okur veya Braille ekranına aktarır. Bu sayede görme engelli kullanıcılar; Word, Excel, internet tarayıcıları, e-posta programları gibi uygulamalarda çalışabilirler.</a:t>
            </a:r>
          </a:p>
          <a:p>
            <a:endParaRPr lang="tr-TR" sz="1400" dirty="0"/>
          </a:p>
          <a:p>
            <a:r>
              <a:rPr lang="tr-TR" sz="1400" b="1" dirty="0"/>
              <a:t>Nasıl kullanılır?</a:t>
            </a:r>
          </a:p>
          <a:p>
            <a:r>
              <a:rPr lang="tr-TR" sz="1400" dirty="0"/>
              <a:t>Bilgisayarlarımızda kuruludur.</a:t>
            </a:r>
          </a:p>
          <a:p>
            <a:r>
              <a:rPr lang="tr-TR" sz="1400" dirty="0"/>
              <a:t>Masaüstü veya Başlat Menüsünden “JAWS” ikonunu bulup çift tıklayarak veya Windows tuşuna bas → “JAWS” yaz → </a:t>
            </a:r>
            <a:r>
              <a:rPr lang="tr-TR" sz="1400" dirty="0" err="1"/>
              <a:t>Enter</a:t>
            </a:r>
            <a:r>
              <a:rPr lang="tr-TR" sz="1400" dirty="0"/>
              <a:t> tıklayarak açılabilir.</a:t>
            </a:r>
          </a:p>
          <a:p>
            <a:r>
              <a:rPr lang="tr-TR" sz="1400" dirty="0"/>
              <a:t>Açıldığında otomatik olarak ekrandaki yazıları sesli okumaya başlar.</a:t>
            </a:r>
          </a:p>
          <a:p>
            <a:r>
              <a:rPr lang="tr-TR" sz="1400" dirty="0"/>
              <a:t>Kullanıcı isterse program üzerinden Seçenekler menüsünden okuma hızını, ses tonunu ayarlayabilir.</a:t>
            </a:r>
          </a:p>
          <a:p>
            <a:r>
              <a:rPr lang="tr-TR" sz="1400" dirty="0"/>
              <a:t>Programı kapatmak için program penceresinin sağ üstü köşesinde ki X kapatma </a:t>
            </a:r>
            <a:r>
              <a:rPr lang="tr-TR" sz="1400" dirty="0" err="1"/>
              <a:t>işareti+Tamam</a:t>
            </a:r>
            <a:endParaRPr lang="tr-TR" sz="1400" dirty="0"/>
          </a:p>
          <a:p>
            <a:r>
              <a:rPr lang="tr-TR" sz="1400" dirty="0"/>
              <a:t>tıklanır. Veya İnsert + F4  + Açılan pencereden ‘tamam’ tuşu tıklanır.</a:t>
            </a:r>
          </a:p>
          <a:p>
            <a:endParaRPr lang="tr-TR" sz="1400" dirty="0"/>
          </a:p>
          <a:p>
            <a:endParaRPr lang="tr-TR" sz="1400" dirty="0"/>
          </a:p>
          <a:p>
            <a:r>
              <a:rPr lang="tr-TR" sz="1400" b="1" i="1" dirty="0"/>
              <a:t>Dikkat! </a:t>
            </a:r>
            <a:r>
              <a:rPr lang="tr-TR" sz="1400" i="1" dirty="0" err="1"/>
              <a:t>Jaws</a:t>
            </a:r>
            <a:r>
              <a:rPr lang="tr-TR" sz="1400" i="1" dirty="0"/>
              <a:t> Ekran Okuma Programı aynı zamanda Kameralı Doküman Okuma Programı</a:t>
            </a:r>
          </a:p>
          <a:p>
            <a:r>
              <a:rPr lang="tr-TR" sz="1400" i="1" dirty="0" err="1"/>
              <a:t>Pearly</a:t>
            </a:r>
            <a:r>
              <a:rPr lang="tr-TR" sz="1400" i="1" dirty="0"/>
              <a:t> ile bağlantılıdır. </a:t>
            </a:r>
            <a:r>
              <a:rPr lang="tr-TR" sz="1400" i="1" dirty="0" err="1"/>
              <a:t>Pearly’de</a:t>
            </a:r>
            <a:r>
              <a:rPr lang="tr-TR" sz="1400" i="1" dirty="0"/>
              <a:t> taranan belgeleri de sesli olarak okur.</a:t>
            </a:r>
          </a:p>
          <a:p>
            <a:r>
              <a:rPr lang="tr-TR" sz="1400" i="1" dirty="0"/>
              <a:t>Bu konuda ki detaylı bilgi Kameralı Doküman Okuma Sistemi videomuzda yer almaktadır.</a:t>
            </a:r>
            <a:endParaRPr sz="1400" i="1" dirty="0"/>
          </a:p>
          <a:p>
            <a:pPr marL="0" marR="0" lvl="0" indent="0" algn="l" rtl="0">
              <a:spcBef>
                <a:spcPts val="0"/>
              </a:spcBef>
              <a:spcAft>
                <a:spcPts val="0"/>
              </a:spcAft>
              <a:buNone/>
            </a:pPr>
            <a:endParaRPr sz="1400" b="1" u="sng" dirty="0" smtClean="0">
              <a:solidFill>
                <a:srgbClr val="555557"/>
              </a:solidFill>
              <a:latin typeface="Calibri"/>
              <a:ea typeface="Calibri"/>
              <a:cs typeface="Calibri"/>
              <a:sym typeface="Calibri"/>
            </a:endParaRPr>
          </a:p>
          <a:p>
            <a:pPr marL="0" marR="0" lvl="0" indent="0" algn="l" rtl="0">
              <a:spcBef>
                <a:spcPts val="0"/>
              </a:spcBef>
              <a:spcAft>
                <a:spcPts val="0"/>
              </a:spcAft>
              <a:buNone/>
            </a:pPr>
            <a:endParaRPr sz="1400" b="1" u="sng" dirty="0">
              <a:solidFill>
                <a:srgbClr val="555557"/>
              </a:solidFill>
              <a:latin typeface="Calibri"/>
              <a:ea typeface="Calibri"/>
              <a:cs typeface="Calibri"/>
              <a:sym typeface="Calibri"/>
            </a:endParaRPr>
          </a:p>
        </p:txBody>
      </p:sp>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309192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773">
        <p15:prstTrans prst="pageCurlDouble"/>
      </p:transition>
    </mc:Choice>
    <mc:Fallback xmlns="">
      <p:transition spd="slow" advTm="107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Kameralı Doküman Okuma </a:t>
              </a:r>
              <a:r>
                <a:rPr lang="tr-TR" dirty="0" smtClean="0">
                  <a:solidFill>
                    <a:schemeClr val="tx1"/>
                  </a:solidFill>
                </a:rPr>
                <a:t>Programı-</a:t>
              </a:r>
              <a:r>
                <a:rPr lang="tr-TR" dirty="0" err="1" smtClean="0">
                  <a:solidFill>
                    <a:schemeClr val="tx1"/>
                  </a:solidFill>
                </a:rPr>
                <a:t>Pearl</a:t>
              </a:r>
              <a:r>
                <a:rPr lang="tr-TR" dirty="0" smtClean="0">
                  <a:solidFill>
                    <a:schemeClr val="tx1"/>
                  </a:solidFill>
                </a:rPr>
                <a:t>?</a:t>
              </a:r>
              <a:endParaRPr lang="tr-TR" dirty="0">
                <a:solidFill>
                  <a:schemeClr val="tx1"/>
                </a:solidFill>
              </a:endParaRP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38" y="3243316"/>
            <a:ext cx="1286718" cy="2867338"/>
          </a:xfrm>
          <a:prstGeom prst="rect">
            <a:avLst/>
          </a:prstGeom>
        </p:spPr>
      </p:pic>
      <p:sp>
        <p:nvSpPr>
          <p:cNvPr id="17" name="Google Shape;154;p5"/>
          <p:cNvSpPr txBox="1"/>
          <p:nvPr/>
        </p:nvSpPr>
        <p:spPr>
          <a:xfrm>
            <a:off x="527203" y="1771241"/>
            <a:ext cx="8366695"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b="1" u="sng" dirty="0" smtClean="0">
              <a:solidFill>
                <a:srgbClr val="555557"/>
              </a:solidFill>
              <a:latin typeface="Calibri"/>
              <a:ea typeface="Calibri"/>
              <a:cs typeface="Calibri"/>
              <a:sym typeface="Calibri"/>
            </a:endParaRPr>
          </a:p>
          <a:p>
            <a:pPr marL="0" marR="0" lvl="0" indent="0" algn="l" rtl="0">
              <a:spcBef>
                <a:spcPts val="0"/>
              </a:spcBef>
              <a:spcAft>
                <a:spcPts val="0"/>
              </a:spcAft>
              <a:buNone/>
            </a:pPr>
            <a:endParaRPr sz="1100" b="1" u="sng" dirty="0">
              <a:solidFill>
                <a:srgbClr val="555557"/>
              </a:solidFill>
              <a:latin typeface="Calibri"/>
              <a:ea typeface="Calibri"/>
              <a:cs typeface="Calibri"/>
              <a:sym typeface="Calibri"/>
            </a:endParaRPr>
          </a:p>
        </p:txBody>
      </p:sp>
      <p:sp>
        <p:nvSpPr>
          <p:cNvPr id="15" name="Google Shape;154;p5"/>
          <p:cNvSpPr txBox="1"/>
          <p:nvPr/>
        </p:nvSpPr>
        <p:spPr>
          <a:xfrm>
            <a:off x="527203" y="1744865"/>
            <a:ext cx="8921931" cy="4832052"/>
          </a:xfrm>
          <a:prstGeom prst="rect">
            <a:avLst/>
          </a:prstGeom>
          <a:noFill/>
          <a:ln>
            <a:noFill/>
          </a:ln>
        </p:spPr>
        <p:txBody>
          <a:bodyPr spcFirstLastPara="1" wrap="square" lIns="91425" tIns="45700" rIns="91425" bIns="45700" anchor="t" anchorCtr="0">
            <a:spAutoFit/>
          </a:bodyPr>
          <a:lstStyle/>
          <a:p>
            <a:r>
              <a:rPr lang="tr-TR" sz="1400" b="1" dirty="0"/>
              <a:t>Nedir?</a:t>
            </a:r>
            <a:r>
              <a:rPr lang="tr-TR" sz="1400" dirty="0"/>
              <a:t/>
            </a:r>
            <a:br>
              <a:rPr lang="tr-TR" sz="1400" dirty="0"/>
            </a:br>
            <a:r>
              <a:rPr lang="tr-TR" sz="1400" dirty="0"/>
              <a:t>Görme engelli bireylerin basılı materyalleri (kitap, dergi, fatura, menü vb.) dinleyebilmeleri için geliştirilmiş sistemlerdir. Bir kamera aracılığıyla metni tarar ve dijital metne çevirir</a:t>
            </a:r>
            <a:r>
              <a:rPr lang="tr-TR" sz="1400" dirty="0" smtClean="0"/>
              <a:t>.</a:t>
            </a:r>
          </a:p>
          <a:p>
            <a:endParaRPr lang="tr-TR" sz="1400" dirty="0"/>
          </a:p>
          <a:p>
            <a:r>
              <a:rPr lang="tr-TR" sz="1400" b="1" dirty="0"/>
              <a:t>Ne işe yarar?</a:t>
            </a:r>
            <a:r>
              <a:rPr lang="tr-TR" sz="1400" dirty="0"/>
              <a:t/>
            </a:r>
            <a:br>
              <a:rPr lang="tr-TR" sz="1400" dirty="0"/>
            </a:br>
            <a:r>
              <a:rPr lang="tr-TR" sz="1400" dirty="0"/>
              <a:t>Taradığı yazıyı sesli olarak okur veya Braille ekranına aktarır. Böylece görme engelli bireyler basılı dokümanları çevresindeki birine ihtiyaç duymadan okuyabilir</a:t>
            </a:r>
            <a:r>
              <a:rPr lang="tr-TR" sz="1400" dirty="0" smtClean="0"/>
              <a:t>.</a:t>
            </a:r>
          </a:p>
          <a:p>
            <a:endParaRPr lang="tr-TR" sz="1400" dirty="0"/>
          </a:p>
          <a:p>
            <a:r>
              <a:rPr lang="tr-TR" sz="1400" b="1" dirty="0"/>
              <a:t>Nasıl kullanılır?</a:t>
            </a:r>
            <a:endParaRPr lang="tr-TR" sz="1400" dirty="0"/>
          </a:p>
          <a:p>
            <a:r>
              <a:rPr lang="tr-TR" sz="1400" dirty="0"/>
              <a:t>Cihaz, salona girildiğinde ilk bilgisayara bağlı olarak bulunmaktadır.</a:t>
            </a:r>
          </a:p>
          <a:p>
            <a:r>
              <a:rPr lang="tr-TR" sz="1400" dirty="0"/>
              <a:t>Öncelikle bilgisayar açılır.</a:t>
            </a:r>
          </a:p>
          <a:p>
            <a:r>
              <a:rPr lang="tr-TR" sz="1400" dirty="0"/>
              <a:t>Sesli olarak dinlenilmek istenen belge veya kitap cihazın kamerasının altına yerleştirilir.</a:t>
            </a:r>
          </a:p>
          <a:p>
            <a:r>
              <a:rPr lang="tr-TR" sz="1400" dirty="0"/>
              <a:t>Bu okuyucu cihaz, Open </a:t>
            </a:r>
            <a:r>
              <a:rPr lang="tr-TR" sz="1400" dirty="0" err="1"/>
              <a:t>Book</a:t>
            </a:r>
            <a:r>
              <a:rPr lang="tr-TR" sz="1400" dirty="0"/>
              <a:t> ve </a:t>
            </a:r>
            <a:r>
              <a:rPr lang="tr-TR" sz="1400" dirty="0" err="1"/>
              <a:t>Jaws</a:t>
            </a:r>
            <a:r>
              <a:rPr lang="tr-TR" sz="1400" dirty="0"/>
              <a:t> programları ile birlikte çalıştırılmaktadır</a:t>
            </a:r>
            <a:r>
              <a:rPr lang="tr-TR" sz="1400" dirty="0" smtClean="0"/>
              <a:t>.</a:t>
            </a:r>
          </a:p>
          <a:p>
            <a:endParaRPr lang="tr-TR" sz="1400" dirty="0"/>
          </a:p>
          <a:p>
            <a:endParaRPr lang="tr-TR" sz="1400" dirty="0" smtClean="0"/>
          </a:p>
          <a:p>
            <a:endParaRPr lang="tr-TR" sz="1400" dirty="0" smtClean="0"/>
          </a:p>
          <a:p>
            <a:endParaRPr lang="tr-TR" sz="1400" dirty="0"/>
          </a:p>
          <a:p>
            <a:r>
              <a:rPr lang="tr-TR" sz="1400" b="1" i="1" dirty="0"/>
              <a:t>Dikkat! </a:t>
            </a:r>
            <a:r>
              <a:rPr lang="tr-TR" sz="1400" i="1" dirty="0"/>
              <a:t>Tarama yapılamıyorsa belgeyi düz yerleştir, çözünürlüğü/odaklamayı artır, Türkçe dili seçili olsun.</a:t>
            </a:r>
          </a:p>
          <a:p>
            <a:endParaRPr lang="tr-TR" sz="1400" dirty="0"/>
          </a:p>
          <a:p>
            <a:endParaRPr lang="tr-TR" sz="1400" b="1" dirty="0"/>
          </a:p>
          <a:p>
            <a:pPr marL="0" marR="0" lvl="0" indent="0" algn="l" rtl="0">
              <a:spcBef>
                <a:spcPts val="0"/>
              </a:spcBef>
              <a:spcAft>
                <a:spcPts val="0"/>
              </a:spcAft>
              <a:buNone/>
            </a:pPr>
            <a:endParaRPr sz="1400" b="1" u="sng" dirty="0" smtClean="0">
              <a:solidFill>
                <a:srgbClr val="555557"/>
              </a:solidFill>
              <a:latin typeface="Calibri"/>
              <a:ea typeface="Calibri"/>
              <a:cs typeface="Calibri"/>
              <a:sym typeface="Calibri"/>
            </a:endParaRPr>
          </a:p>
          <a:p>
            <a:pPr marL="0" marR="0" lvl="0" indent="0" algn="l" rtl="0">
              <a:spcBef>
                <a:spcPts val="0"/>
              </a:spcBef>
              <a:spcAft>
                <a:spcPts val="0"/>
              </a:spcAft>
              <a:buNone/>
            </a:pPr>
            <a:endParaRPr sz="1400" b="1" u="sng" dirty="0">
              <a:solidFill>
                <a:srgbClr val="555557"/>
              </a:solidFill>
              <a:latin typeface="Calibri"/>
              <a:ea typeface="Calibri"/>
              <a:cs typeface="Calibri"/>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8622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716">
        <p15:prstTrans prst="pageCurlDouble"/>
      </p:transition>
    </mc:Choice>
    <mc:Fallback xmlns="">
      <p:transition spd="slow" advTm="87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Kameralı Doküman Okuma </a:t>
              </a:r>
              <a:r>
                <a:rPr lang="tr-TR" dirty="0" smtClean="0">
                  <a:solidFill>
                    <a:schemeClr val="tx1"/>
                  </a:solidFill>
                </a:rPr>
                <a:t>Programı-</a:t>
              </a:r>
              <a:r>
                <a:rPr lang="tr-TR" dirty="0" err="1" smtClean="0">
                  <a:solidFill>
                    <a:schemeClr val="tx1"/>
                  </a:solidFill>
                </a:rPr>
                <a:t>Pearl</a:t>
              </a:r>
              <a:r>
                <a:rPr lang="tr-TR" dirty="0" smtClean="0">
                  <a:solidFill>
                    <a:schemeClr val="tx1"/>
                  </a:solidFill>
                </a:rPr>
                <a:t>?</a:t>
              </a:r>
              <a:endParaRPr lang="tr-TR" dirty="0">
                <a:solidFill>
                  <a:schemeClr val="tx1"/>
                </a:solidFill>
              </a:endParaRP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38" y="3243316"/>
            <a:ext cx="1286718" cy="2867338"/>
          </a:xfrm>
          <a:prstGeom prst="rect">
            <a:avLst/>
          </a:prstGeom>
        </p:spPr>
      </p:pic>
      <p:sp>
        <p:nvSpPr>
          <p:cNvPr id="17" name="Google Shape;154;p5"/>
          <p:cNvSpPr txBox="1"/>
          <p:nvPr/>
        </p:nvSpPr>
        <p:spPr>
          <a:xfrm>
            <a:off x="527203" y="1771241"/>
            <a:ext cx="8366695"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b="1" u="sng" dirty="0" smtClean="0">
              <a:solidFill>
                <a:srgbClr val="555557"/>
              </a:solidFill>
              <a:latin typeface="Calibri"/>
              <a:ea typeface="Calibri"/>
              <a:cs typeface="Calibri"/>
              <a:sym typeface="Calibri"/>
            </a:endParaRPr>
          </a:p>
          <a:p>
            <a:pPr marL="0" marR="0" lvl="0" indent="0" algn="l" rtl="0">
              <a:spcBef>
                <a:spcPts val="0"/>
              </a:spcBef>
              <a:spcAft>
                <a:spcPts val="0"/>
              </a:spcAft>
              <a:buNone/>
            </a:pPr>
            <a:endParaRPr sz="1100" b="1" u="sng" dirty="0">
              <a:solidFill>
                <a:srgbClr val="555557"/>
              </a:solidFill>
              <a:latin typeface="Calibri"/>
              <a:ea typeface="Calibri"/>
              <a:cs typeface="Calibri"/>
              <a:sym typeface="Calibri"/>
            </a:endParaRPr>
          </a:p>
        </p:txBody>
      </p:sp>
      <p:sp>
        <p:nvSpPr>
          <p:cNvPr id="15" name="Google Shape;154;p5"/>
          <p:cNvSpPr txBox="1"/>
          <p:nvPr/>
        </p:nvSpPr>
        <p:spPr>
          <a:xfrm>
            <a:off x="527202" y="1709697"/>
            <a:ext cx="8366696" cy="4524275"/>
          </a:xfrm>
          <a:prstGeom prst="rect">
            <a:avLst/>
          </a:prstGeom>
          <a:noFill/>
          <a:ln>
            <a:noFill/>
          </a:ln>
        </p:spPr>
        <p:txBody>
          <a:bodyPr spcFirstLastPara="1" wrap="square" lIns="91425" tIns="45700" rIns="91425" bIns="45700" anchor="t" anchorCtr="0">
            <a:spAutoFit/>
          </a:bodyPr>
          <a:lstStyle/>
          <a:p>
            <a:r>
              <a:rPr lang="tr-TR" sz="1200" b="1" dirty="0"/>
              <a:t>Bir Sayfayı Taratıp Dinlemek İçin:</a:t>
            </a:r>
            <a:endParaRPr lang="tr-TR" sz="1200" dirty="0"/>
          </a:p>
          <a:p>
            <a:pPr lvl="0"/>
            <a:r>
              <a:rPr lang="tr-TR" sz="1200" b="1" dirty="0"/>
              <a:t>1. Yol-Open </a:t>
            </a:r>
            <a:r>
              <a:rPr lang="tr-TR" sz="1200" b="1" dirty="0" err="1"/>
              <a:t>Book</a:t>
            </a:r>
            <a:r>
              <a:rPr lang="tr-TR" sz="1200" b="1" dirty="0"/>
              <a:t> Programı:</a:t>
            </a:r>
            <a:endParaRPr lang="tr-TR" sz="1200" dirty="0"/>
          </a:p>
          <a:p>
            <a:r>
              <a:rPr lang="tr-TR" sz="1200" dirty="0"/>
              <a:t>Windows tuşu → Open </a:t>
            </a:r>
            <a:r>
              <a:rPr lang="tr-TR" sz="1200" dirty="0" err="1"/>
              <a:t>Book</a:t>
            </a:r>
            <a:r>
              <a:rPr lang="tr-TR" sz="1200" dirty="0"/>
              <a:t> → </a:t>
            </a:r>
            <a:r>
              <a:rPr lang="tr-TR" sz="1200" dirty="0" err="1"/>
              <a:t>Enter</a:t>
            </a:r>
            <a:r>
              <a:rPr lang="tr-TR" sz="1200" dirty="0"/>
              <a:t> a basarak veya bilgisayarda masaüstünde bulunan Open </a:t>
            </a:r>
            <a:r>
              <a:rPr lang="tr-TR" sz="1200" dirty="0" err="1" smtClean="0"/>
              <a:t>Book</a:t>
            </a:r>
            <a:r>
              <a:rPr lang="tr-TR" sz="1200" dirty="0"/>
              <a:t> </a:t>
            </a:r>
            <a:r>
              <a:rPr lang="tr-TR" sz="1200" dirty="0" smtClean="0"/>
              <a:t>ikonu tıklanarak program </a:t>
            </a:r>
            <a:r>
              <a:rPr lang="tr-TR" sz="1200" dirty="0"/>
              <a:t>açılır.</a:t>
            </a:r>
          </a:p>
          <a:p>
            <a:r>
              <a:rPr lang="tr-TR" sz="1200" dirty="0"/>
              <a:t>Open </a:t>
            </a:r>
            <a:r>
              <a:rPr lang="tr-TR" sz="1200" dirty="0" err="1"/>
              <a:t>Book</a:t>
            </a:r>
            <a:r>
              <a:rPr lang="tr-TR" sz="1200" dirty="0"/>
              <a:t> programı üzerinden Görüntü Al menüsünden/Bir Sayfa Al seçeneği tıklanır.</a:t>
            </a:r>
          </a:p>
          <a:p>
            <a:r>
              <a:rPr lang="tr-TR" sz="1200" dirty="0"/>
              <a:t>Program otomatik olarak metni tanır ve sesli şekilde okumaya başlar.</a:t>
            </a:r>
          </a:p>
          <a:p>
            <a:pPr lvl="0"/>
            <a:r>
              <a:rPr lang="tr-TR" sz="1200" b="1" dirty="0"/>
              <a:t>2. Yol-</a:t>
            </a:r>
            <a:r>
              <a:rPr lang="tr-TR" sz="1200" b="1" dirty="0" err="1"/>
              <a:t>Jaws</a:t>
            </a:r>
            <a:r>
              <a:rPr lang="tr-TR" sz="1200" b="1" dirty="0"/>
              <a:t> Programı:</a:t>
            </a:r>
            <a:endParaRPr lang="tr-TR" sz="1200" dirty="0"/>
          </a:p>
          <a:p>
            <a:r>
              <a:rPr lang="tr-TR" sz="1200" dirty="0"/>
              <a:t>Masaüstünde bulunan </a:t>
            </a:r>
            <a:r>
              <a:rPr lang="tr-TR" sz="1200" dirty="0" err="1"/>
              <a:t>Jaws</a:t>
            </a:r>
            <a:r>
              <a:rPr lang="tr-TR" sz="1200" dirty="0"/>
              <a:t> ikonu tıklanarak program açılır.</a:t>
            </a:r>
          </a:p>
          <a:p>
            <a:r>
              <a:rPr lang="tr-TR" sz="1200" dirty="0"/>
              <a:t>Açılan pencereden Olanaklar/Uygun OCR/Kameralar Ve Tarayıcılar menüsü seçilir/AL kutusu tıklanır.</a:t>
            </a:r>
          </a:p>
          <a:p>
            <a:r>
              <a:rPr lang="tr-TR" sz="1200" dirty="0"/>
              <a:t>Program otomatik olarak metni tanır ve sesli şekilde okumaya başlar.</a:t>
            </a:r>
          </a:p>
          <a:p>
            <a:endParaRPr lang="tr-TR" sz="1200" b="1" dirty="0" smtClean="0"/>
          </a:p>
          <a:p>
            <a:r>
              <a:rPr lang="tr-TR" sz="1200" b="1" dirty="0" smtClean="0"/>
              <a:t>Birden </a:t>
            </a:r>
            <a:r>
              <a:rPr lang="tr-TR" sz="1200" b="1" dirty="0"/>
              <a:t>Fazla Sayfayı Taratıp Dinlemek İçin:</a:t>
            </a:r>
          </a:p>
          <a:p>
            <a:r>
              <a:rPr lang="tr-TR" sz="1200" dirty="0"/>
              <a:t>Masaüstünde bulunan </a:t>
            </a:r>
            <a:r>
              <a:rPr lang="tr-TR" sz="1200" dirty="0" err="1"/>
              <a:t>Jaws</a:t>
            </a:r>
            <a:r>
              <a:rPr lang="tr-TR" sz="1200" dirty="0"/>
              <a:t> ikonu tıklanır.</a:t>
            </a:r>
          </a:p>
          <a:p>
            <a:r>
              <a:rPr lang="tr-TR" sz="1200" dirty="0"/>
              <a:t>Olanaklar/Uygun OCR/Kameralar Ve Tarayıcılar menüsü seçilir.</a:t>
            </a:r>
          </a:p>
          <a:p>
            <a:r>
              <a:rPr lang="tr-TR" sz="1200" dirty="0"/>
              <a:t>Ancak bu kez açılan pencereden Hareket Algılayarak Çoklu Sayfa Tanıma seçeneğinin başında ki buton tıklandıktan </a:t>
            </a:r>
            <a:r>
              <a:rPr lang="tr-TR" sz="1200" dirty="0" smtClean="0"/>
              <a:t>sonra</a:t>
            </a:r>
          </a:p>
          <a:p>
            <a:r>
              <a:rPr lang="tr-TR" sz="1200" dirty="0" smtClean="0"/>
              <a:t>AL </a:t>
            </a:r>
            <a:r>
              <a:rPr lang="tr-TR" sz="1200" dirty="0"/>
              <a:t>kutusu tıklanır.</a:t>
            </a:r>
          </a:p>
          <a:p>
            <a:r>
              <a:rPr lang="tr-TR" sz="1200" dirty="0"/>
              <a:t>Her bir tarama sesi tamamlandığında sayfayı çevirip yeni sayfayı taramasını beklemeliyiz</a:t>
            </a:r>
            <a:r>
              <a:rPr lang="tr-TR" sz="1200" dirty="0" smtClean="0"/>
              <a:t>.</a:t>
            </a:r>
          </a:p>
          <a:p>
            <a:endParaRPr lang="tr-TR" sz="1200" dirty="0"/>
          </a:p>
          <a:p>
            <a:r>
              <a:rPr lang="tr-TR" sz="1200" b="1" dirty="0"/>
              <a:t>Taratıp Dinlediğin Metni Kaydetmek İçin:</a:t>
            </a:r>
          </a:p>
          <a:p>
            <a:r>
              <a:rPr lang="tr-TR" sz="1200" dirty="0"/>
              <a:t>Görüntüsü alınıp, okunan metin aynı zamanda yazılı belge olarak ekrana düşmektedir.</a:t>
            </a:r>
          </a:p>
          <a:p>
            <a:r>
              <a:rPr lang="tr-TR" sz="1200" dirty="0"/>
              <a:t>Open </a:t>
            </a:r>
            <a:r>
              <a:rPr lang="tr-TR" sz="1200" dirty="0" err="1"/>
              <a:t>Book</a:t>
            </a:r>
            <a:r>
              <a:rPr lang="tr-TR" sz="1200" dirty="0"/>
              <a:t> programı üzerinden taranıp, okunan sayfayı kaydetmek için Dosya/Farklı Kaydet </a:t>
            </a:r>
            <a:r>
              <a:rPr lang="tr-TR" sz="1200" dirty="0" smtClean="0"/>
              <a:t>menüsünü tıklayınız</a:t>
            </a:r>
            <a:r>
              <a:rPr lang="tr-TR" sz="1200" dirty="0"/>
              <a:t>.</a:t>
            </a:r>
          </a:p>
          <a:p>
            <a:r>
              <a:rPr lang="tr-TR" sz="1200" dirty="0"/>
              <a:t>Açılan pencereden kaydetmek istediğiniz yeri seçiniz. Dosya türünü </a:t>
            </a:r>
            <a:r>
              <a:rPr lang="tr-TR" sz="1200" dirty="0" smtClean="0"/>
              <a:t>seçip/Kaydet </a:t>
            </a:r>
            <a:r>
              <a:rPr lang="tr-TR" sz="1200" dirty="0"/>
              <a:t>butonunu tıklayınız</a:t>
            </a:r>
            <a:r>
              <a:rPr lang="tr-TR" sz="1200" dirty="0" smtClean="0"/>
              <a:t>.</a:t>
            </a:r>
          </a:p>
          <a:p>
            <a:endParaRPr lang="tr-TR" sz="1200" dirty="0">
              <a:sym typeface="Calibri"/>
            </a:endParaRPr>
          </a:p>
          <a:p>
            <a:r>
              <a:rPr lang="tr-TR" sz="1200" b="1" i="1" dirty="0"/>
              <a:t>Dikkat! </a:t>
            </a:r>
            <a:r>
              <a:rPr lang="tr-TR" sz="1200" i="1" dirty="0" err="1" smtClean="0"/>
              <a:t>Pearl’de</a:t>
            </a:r>
            <a:r>
              <a:rPr lang="tr-TR" sz="1200" i="1" dirty="0" smtClean="0"/>
              <a:t> taranıp kaydedilen metnin Braille Kabartma olarak Braille kabartma yazıcıdan çıktısı alınabilmektedir.</a:t>
            </a:r>
            <a:endParaRPr sz="1200" dirty="0">
              <a:sym typeface="Calibri"/>
            </a:endParaRPr>
          </a:p>
          <a:p>
            <a:pPr marL="0" marR="0" lvl="0" indent="0" algn="l" rtl="0">
              <a:spcBef>
                <a:spcPts val="0"/>
              </a:spcBef>
              <a:spcAft>
                <a:spcPts val="0"/>
              </a:spcAft>
              <a:buNone/>
            </a:pPr>
            <a:endParaRPr sz="1200" b="1" u="sng" dirty="0">
              <a:solidFill>
                <a:srgbClr val="555557"/>
              </a:solidFill>
              <a:latin typeface="Calibri"/>
              <a:ea typeface="Calibri"/>
              <a:cs typeface="Calibri"/>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85625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123">
        <p15:prstTrans prst="pageCurlDouble"/>
      </p:transition>
    </mc:Choice>
    <mc:Fallback xmlns="">
      <p:transition spd="slow" advTm="81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Braille Çeviri </a:t>
              </a:r>
              <a:r>
                <a:rPr lang="tr-TR" dirty="0" smtClean="0">
                  <a:solidFill>
                    <a:schemeClr val="tx1"/>
                  </a:solidFill>
                </a:rPr>
                <a:t>Programı-</a:t>
              </a:r>
              <a:r>
                <a:rPr lang="tr-TR" dirty="0" err="1" smtClean="0">
                  <a:solidFill>
                    <a:schemeClr val="tx1"/>
                  </a:solidFill>
                </a:rPr>
                <a:t>Duxbury</a:t>
              </a:r>
              <a:r>
                <a:rPr lang="tr-TR" dirty="0">
                  <a:solidFill>
                    <a:schemeClr val="tx1"/>
                  </a:solidFill>
                </a:rPr>
                <a:t>?</a:t>
              </a: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262" y="4564629"/>
            <a:ext cx="2408794" cy="1873494"/>
          </a:xfrm>
          <a:prstGeom prst="rect">
            <a:avLst/>
          </a:prstGeom>
        </p:spPr>
      </p:pic>
      <p:sp>
        <p:nvSpPr>
          <p:cNvPr id="17" name="Google Shape;154;p5"/>
          <p:cNvSpPr txBox="1"/>
          <p:nvPr/>
        </p:nvSpPr>
        <p:spPr>
          <a:xfrm>
            <a:off x="527203" y="1780042"/>
            <a:ext cx="8897853" cy="4616608"/>
          </a:xfrm>
          <a:prstGeom prst="rect">
            <a:avLst/>
          </a:prstGeom>
          <a:noFill/>
          <a:ln>
            <a:noFill/>
          </a:ln>
        </p:spPr>
        <p:txBody>
          <a:bodyPr spcFirstLastPara="1" wrap="square" lIns="91425" tIns="45700" rIns="91425" bIns="45700" anchor="t" anchorCtr="0">
            <a:spAutoFit/>
          </a:bodyPr>
          <a:lstStyle/>
          <a:p>
            <a:r>
              <a:rPr lang="tr-TR" sz="1400" b="1" dirty="0"/>
              <a:t>Nedir?</a:t>
            </a:r>
            <a:r>
              <a:rPr lang="tr-TR" sz="1400" dirty="0"/>
              <a:t/>
            </a:r>
            <a:br>
              <a:rPr lang="tr-TR" sz="1400" dirty="0"/>
            </a:br>
            <a:r>
              <a:rPr lang="tr-TR" sz="1400" dirty="0" err="1"/>
              <a:t>Duxbury</a:t>
            </a:r>
            <a:r>
              <a:rPr lang="tr-TR" sz="1400" dirty="0"/>
              <a:t> Braille </a:t>
            </a:r>
            <a:r>
              <a:rPr lang="tr-TR" sz="1400" dirty="0" err="1"/>
              <a:t>Translator</a:t>
            </a:r>
            <a:r>
              <a:rPr lang="tr-TR" sz="1400" dirty="0"/>
              <a:t> (DBT), dünyada en çok kullanılan </a:t>
            </a:r>
            <a:r>
              <a:rPr lang="tr-TR" sz="1400" dirty="0" err="1"/>
              <a:t>braille</a:t>
            </a:r>
            <a:r>
              <a:rPr lang="tr-TR" sz="1400" dirty="0"/>
              <a:t> (kabartma yazı) çeviri ve yazım programıdır</a:t>
            </a:r>
            <a:r>
              <a:rPr lang="tr-TR" sz="1400" dirty="0" smtClean="0"/>
              <a:t>.</a:t>
            </a:r>
          </a:p>
          <a:p>
            <a:endParaRPr lang="tr-TR" sz="1400" dirty="0"/>
          </a:p>
          <a:p>
            <a:r>
              <a:rPr lang="tr-TR" sz="1400" b="1" dirty="0"/>
              <a:t>Ne işe yarar?</a:t>
            </a:r>
            <a:r>
              <a:rPr lang="tr-TR" sz="1400" dirty="0"/>
              <a:t/>
            </a:r>
            <a:br>
              <a:rPr lang="tr-TR" sz="1400" dirty="0"/>
            </a:br>
            <a:r>
              <a:rPr lang="tr-TR" sz="1400" dirty="0"/>
              <a:t>Görme engellilerin kullandığı Braille alfabesine metinleri otomatik olarak dönüştürür ve </a:t>
            </a:r>
            <a:r>
              <a:rPr lang="tr-TR" sz="1400" dirty="0" err="1"/>
              <a:t>braille</a:t>
            </a:r>
            <a:r>
              <a:rPr lang="tr-TR" sz="1400" dirty="0"/>
              <a:t> yazıcılar aracılığıyla kabartmalı çıktı alınmasına imkân verir</a:t>
            </a:r>
            <a:r>
              <a:rPr lang="tr-TR" sz="1400" dirty="0" smtClean="0"/>
              <a:t>.</a:t>
            </a:r>
          </a:p>
          <a:p>
            <a:endParaRPr lang="tr-TR" sz="1400" dirty="0"/>
          </a:p>
          <a:p>
            <a:r>
              <a:rPr lang="tr-TR" sz="1400" b="1" dirty="0"/>
              <a:t>Nasıl kullanılır?</a:t>
            </a:r>
            <a:endParaRPr lang="tr-TR" sz="1400" dirty="0"/>
          </a:p>
          <a:p>
            <a:r>
              <a:rPr lang="tr-TR" sz="1400" dirty="0" err="1"/>
              <a:t>The</a:t>
            </a:r>
            <a:r>
              <a:rPr lang="tr-TR" sz="1400" dirty="0"/>
              <a:t> </a:t>
            </a:r>
            <a:r>
              <a:rPr lang="tr-TR" sz="1400" dirty="0" err="1"/>
              <a:t>Duxbury</a:t>
            </a:r>
            <a:r>
              <a:rPr lang="tr-TR" sz="1400" dirty="0"/>
              <a:t> Braille </a:t>
            </a:r>
            <a:r>
              <a:rPr lang="tr-TR" sz="1400" dirty="0" err="1"/>
              <a:t>Translator’i</a:t>
            </a:r>
            <a:r>
              <a:rPr lang="tr-TR" sz="1400" dirty="0"/>
              <a:t> açmak için masaüstünde bulunan DBT 12.7 ikonunu çift tıklayınız</a:t>
            </a:r>
            <a:r>
              <a:rPr lang="tr-TR" sz="1400" dirty="0" smtClean="0"/>
              <a:t>.</a:t>
            </a:r>
          </a:p>
          <a:p>
            <a:r>
              <a:rPr lang="tr-TR" sz="1400" dirty="0" smtClean="0"/>
              <a:t>Başlat </a:t>
            </a:r>
            <a:r>
              <a:rPr lang="tr-TR" sz="1400" dirty="0"/>
              <a:t>Menüsünden </a:t>
            </a:r>
            <a:r>
              <a:rPr lang="tr-TR" sz="1400" dirty="0" smtClean="0"/>
              <a:t>“</a:t>
            </a:r>
            <a:r>
              <a:rPr lang="tr-TR" sz="1400" dirty="0"/>
              <a:t>DBT 12.7 </a:t>
            </a:r>
            <a:r>
              <a:rPr lang="tr-TR" sz="1400" dirty="0" smtClean="0"/>
              <a:t>” </a:t>
            </a:r>
            <a:r>
              <a:rPr lang="tr-TR" sz="1400" dirty="0"/>
              <a:t>ikonunu bulup çift tıklayarak veya Windows tuşuna bas → </a:t>
            </a:r>
            <a:r>
              <a:rPr lang="tr-TR" sz="1400" dirty="0" smtClean="0"/>
              <a:t>“</a:t>
            </a:r>
            <a:r>
              <a:rPr lang="tr-TR" sz="1400" dirty="0"/>
              <a:t>DBT</a:t>
            </a:r>
            <a:r>
              <a:rPr lang="tr-TR" sz="1400" dirty="0" smtClean="0"/>
              <a:t>” </a:t>
            </a:r>
            <a:r>
              <a:rPr lang="tr-TR" sz="1400" dirty="0"/>
              <a:t>yaz → </a:t>
            </a:r>
            <a:r>
              <a:rPr lang="tr-TR" sz="1400" dirty="0" err="1"/>
              <a:t>Enter</a:t>
            </a:r>
            <a:r>
              <a:rPr lang="tr-TR" sz="1400" dirty="0"/>
              <a:t> tıklayarak açılabilir</a:t>
            </a:r>
            <a:r>
              <a:rPr lang="tr-TR" sz="1400" dirty="0" smtClean="0"/>
              <a:t>.</a:t>
            </a:r>
          </a:p>
          <a:p>
            <a:endParaRPr lang="tr-TR" sz="1400" dirty="0"/>
          </a:p>
          <a:p>
            <a:endParaRPr lang="tr-TR" sz="1400" dirty="0" smtClean="0"/>
          </a:p>
          <a:p>
            <a:endParaRPr lang="tr-TR" sz="1400" b="1" i="1" dirty="0" smtClean="0"/>
          </a:p>
          <a:p>
            <a:r>
              <a:rPr lang="tr-TR" sz="1400" b="1" i="1" dirty="0" smtClean="0"/>
              <a:t>Dikkat</a:t>
            </a:r>
            <a:r>
              <a:rPr lang="tr-TR" sz="1400" b="1" i="1" dirty="0"/>
              <a:t>! </a:t>
            </a:r>
            <a:r>
              <a:rPr lang="tr-TR" sz="1400" i="1" dirty="0" err="1"/>
              <a:t>Duxbury’de</a:t>
            </a:r>
            <a:r>
              <a:rPr lang="tr-TR" sz="1400" i="1" dirty="0"/>
              <a:t> çevrilen metnin Braille Kabartma </a:t>
            </a:r>
            <a:r>
              <a:rPr lang="tr-TR" sz="1400" i="1" dirty="0" smtClean="0"/>
              <a:t>olarak</a:t>
            </a:r>
          </a:p>
          <a:p>
            <a:r>
              <a:rPr lang="tr-TR" sz="1400" i="1" dirty="0" smtClean="0"/>
              <a:t>Braille </a:t>
            </a:r>
            <a:r>
              <a:rPr lang="tr-TR" sz="1400" i="1" dirty="0"/>
              <a:t>kabartma yazıcıdan çıktısı alınabilmektedir.</a:t>
            </a:r>
            <a:endParaRPr lang="tr-TR" sz="1400" i="1" dirty="0">
              <a:sym typeface="Calibri"/>
            </a:endParaRPr>
          </a:p>
          <a:p>
            <a:endParaRPr lang="tr-TR" sz="1400" dirty="0" smtClean="0"/>
          </a:p>
          <a:p>
            <a:endParaRPr lang="tr-TR" sz="1400" dirty="0"/>
          </a:p>
          <a:p>
            <a:endParaRPr lang="tr-TR" sz="1400" dirty="0"/>
          </a:p>
          <a:p>
            <a:endParaRPr lang="tr-TR" sz="1400" dirty="0"/>
          </a:p>
          <a:p>
            <a:pPr marL="0" marR="0" lvl="0" indent="0" algn="l" rtl="0">
              <a:spcBef>
                <a:spcPts val="0"/>
              </a:spcBef>
              <a:spcAft>
                <a:spcPts val="0"/>
              </a:spcAft>
              <a:buNone/>
            </a:pPr>
            <a:endParaRPr sz="1400" b="1" u="sng" dirty="0">
              <a:solidFill>
                <a:srgbClr val="555557"/>
              </a:solidFill>
              <a:latin typeface="Calibri"/>
              <a:ea typeface="Calibri"/>
              <a:cs typeface="Calibri"/>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40905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28">
        <p15:prstTrans prst="pageCurlDouble"/>
      </p:transition>
    </mc:Choice>
    <mc:Fallback xmlns="">
      <p:transition spd="slow" advTm="60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Braille Çeviri </a:t>
              </a:r>
              <a:r>
                <a:rPr lang="tr-TR" dirty="0" smtClean="0">
                  <a:solidFill>
                    <a:schemeClr val="tx1"/>
                  </a:solidFill>
                </a:rPr>
                <a:t>Programı-</a:t>
              </a:r>
              <a:r>
                <a:rPr lang="tr-TR" dirty="0" err="1" smtClean="0">
                  <a:solidFill>
                    <a:schemeClr val="tx1"/>
                  </a:solidFill>
                </a:rPr>
                <a:t>Duxbury</a:t>
              </a:r>
              <a:r>
                <a:rPr lang="tr-TR" dirty="0">
                  <a:solidFill>
                    <a:schemeClr val="tx1"/>
                  </a:solidFill>
                </a:rPr>
                <a:t>?</a:t>
              </a: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262" y="4564629"/>
            <a:ext cx="2408794" cy="1873494"/>
          </a:xfrm>
          <a:prstGeom prst="rect">
            <a:avLst/>
          </a:prstGeom>
        </p:spPr>
      </p:pic>
      <p:sp>
        <p:nvSpPr>
          <p:cNvPr id="17" name="Google Shape;154;p5"/>
          <p:cNvSpPr txBox="1"/>
          <p:nvPr/>
        </p:nvSpPr>
        <p:spPr>
          <a:xfrm>
            <a:off x="527203" y="1736079"/>
            <a:ext cx="8897853" cy="4154943"/>
          </a:xfrm>
          <a:prstGeom prst="rect">
            <a:avLst/>
          </a:prstGeom>
          <a:noFill/>
          <a:ln>
            <a:noFill/>
          </a:ln>
        </p:spPr>
        <p:txBody>
          <a:bodyPr spcFirstLastPara="1" wrap="square" lIns="91425" tIns="45700" rIns="91425" bIns="45700" anchor="t" anchorCtr="0">
            <a:spAutoFit/>
          </a:bodyPr>
          <a:lstStyle/>
          <a:p>
            <a:r>
              <a:rPr lang="tr-TR" sz="1200" b="1" dirty="0"/>
              <a:t>Yeni Bir Metin Hazırlayıp Çevirisini Yapmak İçin:</a:t>
            </a:r>
            <a:endParaRPr lang="tr-TR" sz="1200" dirty="0"/>
          </a:p>
          <a:p>
            <a:r>
              <a:rPr lang="tr-TR" sz="1200" dirty="0"/>
              <a:t>DBT 12.7 ikonunu çift tıkladıktan sonra açılan pencereden File/New menüsünü seçin.</a:t>
            </a:r>
          </a:p>
          <a:p>
            <a:r>
              <a:rPr lang="tr-TR" sz="1200" dirty="0"/>
              <a:t>Açılan ayarlar penceresinden </a:t>
            </a:r>
            <a:r>
              <a:rPr lang="tr-TR" sz="1200" dirty="0" err="1"/>
              <a:t>Dokument</a:t>
            </a:r>
            <a:r>
              <a:rPr lang="tr-TR" sz="1200" dirty="0"/>
              <a:t> </a:t>
            </a:r>
            <a:r>
              <a:rPr lang="tr-TR" sz="1200" dirty="0" err="1"/>
              <a:t>Type:Braille</a:t>
            </a:r>
            <a:r>
              <a:rPr lang="tr-TR" sz="1200" dirty="0"/>
              <a:t>/</a:t>
            </a:r>
            <a:r>
              <a:rPr lang="tr-TR" sz="1200" dirty="0" err="1"/>
              <a:t>Dökümant</a:t>
            </a:r>
            <a:r>
              <a:rPr lang="tr-TR" sz="1200" dirty="0"/>
              <a:t> </a:t>
            </a:r>
            <a:r>
              <a:rPr lang="tr-TR" sz="1200" dirty="0" err="1"/>
              <a:t>Setting:Dili</a:t>
            </a:r>
            <a:r>
              <a:rPr lang="tr-TR" sz="1200" dirty="0"/>
              <a:t> Seç/Mark </a:t>
            </a:r>
            <a:r>
              <a:rPr lang="tr-TR" sz="1200" dirty="0" err="1"/>
              <a:t>Template</a:t>
            </a:r>
            <a:r>
              <a:rPr lang="tr-TR" sz="1200" dirty="0"/>
              <a:t> As </a:t>
            </a:r>
            <a:r>
              <a:rPr lang="tr-TR" sz="1200" dirty="0" err="1"/>
              <a:t>Default</a:t>
            </a:r>
            <a:r>
              <a:rPr lang="tr-TR" sz="1200" dirty="0"/>
              <a:t> Seç/OK tıkla</a:t>
            </a:r>
          </a:p>
          <a:p>
            <a:r>
              <a:rPr lang="tr-TR" sz="1200" dirty="0"/>
              <a:t>Metnini yaz.</a:t>
            </a:r>
          </a:p>
          <a:p>
            <a:r>
              <a:rPr lang="tr-TR" sz="1200" dirty="0"/>
              <a:t>Metni yazdıktan sonra menüden File/</a:t>
            </a:r>
            <a:r>
              <a:rPr lang="tr-TR" sz="1200" dirty="0" err="1"/>
              <a:t>Translate</a:t>
            </a:r>
            <a:r>
              <a:rPr lang="tr-TR" sz="1200" dirty="0"/>
              <a:t> tıkla.</a:t>
            </a:r>
          </a:p>
          <a:p>
            <a:r>
              <a:rPr lang="tr-TR" sz="1200" dirty="0"/>
              <a:t>Metin Braille Kabartmaya çevrilir</a:t>
            </a:r>
            <a:r>
              <a:rPr lang="tr-TR" sz="1200" dirty="0" smtClean="0"/>
              <a:t>.</a:t>
            </a:r>
          </a:p>
          <a:p>
            <a:endParaRPr lang="tr-TR" sz="1200" dirty="0"/>
          </a:p>
          <a:p>
            <a:r>
              <a:rPr lang="tr-TR" sz="1200" b="1" dirty="0" smtClean="0"/>
              <a:t>Kayıtlı/Hazır </a:t>
            </a:r>
            <a:r>
              <a:rPr lang="tr-TR" sz="1200" b="1" dirty="0"/>
              <a:t>Bir Metnin Çevirisini Yapmak İçin:</a:t>
            </a:r>
            <a:endParaRPr lang="tr-TR" sz="1200" dirty="0"/>
          </a:p>
          <a:p>
            <a:r>
              <a:rPr lang="tr-TR" sz="1200" dirty="0"/>
              <a:t>Masaüstünde bulunan DBT 12.7 ikonunu çift tıkladıktan sonra açılan pencereden</a:t>
            </a:r>
          </a:p>
          <a:p>
            <a:r>
              <a:rPr lang="tr-TR" sz="1200" dirty="0"/>
              <a:t>File/Open menüsü seçilir.</a:t>
            </a:r>
          </a:p>
          <a:p>
            <a:r>
              <a:rPr lang="tr-TR" sz="1200" dirty="0"/>
              <a:t>Açılan pencereden hazırladığınız metni seçip/AÇ butonunu tıkla.</a:t>
            </a:r>
          </a:p>
          <a:p>
            <a:r>
              <a:rPr lang="tr-TR" sz="1200" dirty="0"/>
              <a:t>Seçtikten sonra açılan ayarlar penceresinden </a:t>
            </a:r>
            <a:r>
              <a:rPr lang="tr-TR" sz="1200" dirty="0" err="1" smtClean="0"/>
              <a:t>Template:Dili</a:t>
            </a:r>
            <a:r>
              <a:rPr lang="tr-TR" sz="1200" dirty="0" smtClean="0"/>
              <a:t> </a:t>
            </a:r>
            <a:r>
              <a:rPr lang="tr-TR" sz="1200" dirty="0"/>
              <a:t>Seç/Set </a:t>
            </a:r>
            <a:r>
              <a:rPr lang="tr-TR" sz="1200" dirty="0" err="1"/>
              <a:t>Tamlate</a:t>
            </a:r>
            <a:r>
              <a:rPr lang="tr-TR" sz="1200" dirty="0"/>
              <a:t> As </a:t>
            </a:r>
            <a:r>
              <a:rPr lang="tr-TR" sz="1200" dirty="0" err="1"/>
              <a:t>Default</a:t>
            </a:r>
            <a:r>
              <a:rPr lang="tr-TR" sz="1200" dirty="0"/>
              <a:t>/</a:t>
            </a:r>
            <a:r>
              <a:rPr lang="tr-TR" sz="1200" dirty="0" err="1"/>
              <a:t>İmport</a:t>
            </a:r>
            <a:r>
              <a:rPr lang="tr-TR" sz="1200" dirty="0"/>
              <a:t> </a:t>
            </a:r>
            <a:r>
              <a:rPr lang="tr-TR" sz="1200" dirty="0" err="1"/>
              <a:t>Filter:Formatted</a:t>
            </a:r>
            <a:r>
              <a:rPr lang="tr-TR" sz="1200" dirty="0"/>
              <a:t> </a:t>
            </a:r>
            <a:r>
              <a:rPr lang="tr-TR" sz="1200" dirty="0" err="1"/>
              <a:t>Text</a:t>
            </a:r>
            <a:r>
              <a:rPr lang="tr-TR" sz="1200" dirty="0"/>
              <a:t>/OK/Tamam Tıkla</a:t>
            </a:r>
          </a:p>
          <a:p>
            <a:r>
              <a:rPr lang="tr-TR" sz="1200" dirty="0"/>
              <a:t>Metin gelir. Metni açtıktan sonra menüden File/</a:t>
            </a:r>
            <a:r>
              <a:rPr lang="tr-TR" sz="1200" dirty="0" err="1"/>
              <a:t>Translate</a:t>
            </a:r>
            <a:r>
              <a:rPr lang="tr-TR" sz="1200" dirty="0"/>
              <a:t> tıkla. Kısa yolu </a:t>
            </a:r>
            <a:r>
              <a:rPr lang="tr-TR" sz="1200" dirty="0" err="1"/>
              <a:t>Ctrl+P’dir</a:t>
            </a:r>
            <a:r>
              <a:rPr lang="tr-TR" sz="1200" dirty="0"/>
              <a:t>.</a:t>
            </a:r>
          </a:p>
          <a:p>
            <a:r>
              <a:rPr lang="tr-TR" sz="1200" dirty="0"/>
              <a:t>Metin Braille Kabartmaya çevrilir</a:t>
            </a:r>
            <a:r>
              <a:rPr lang="tr-TR" sz="1200" dirty="0" smtClean="0"/>
              <a:t>.</a:t>
            </a:r>
          </a:p>
          <a:p>
            <a:endParaRPr lang="tr-TR" sz="1200" dirty="0"/>
          </a:p>
          <a:p>
            <a:r>
              <a:rPr lang="tr-TR" sz="1200" b="1" dirty="0" smtClean="0"/>
              <a:t>Metni </a:t>
            </a:r>
            <a:r>
              <a:rPr lang="tr-TR" sz="1200" b="1" dirty="0" err="1"/>
              <a:t>Kısaltmasız</a:t>
            </a:r>
            <a:r>
              <a:rPr lang="tr-TR" sz="1200" b="1" dirty="0"/>
              <a:t> Veya Kısaltmalı Hale Getirmek İçin:</a:t>
            </a:r>
            <a:endParaRPr lang="tr-TR" sz="1200" dirty="0"/>
          </a:p>
          <a:p>
            <a:r>
              <a:rPr lang="tr-TR" sz="1200" dirty="0" smtClean="0"/>
              <a:t>Menüden </a:t>
            </a:r>
            <a:r>
              <a:rPr lang="tr-TR" sz="1200" dirty="0" err="1" smtClean="0"/>
              <a:t>Document</a:t>
            </a:r>
            <a:r>
              <a:rPr lang="tr-TR" sz="1200" dirty="0"/>
              <a:t>/</a:t>
            </a:r>
            <a:r>
              <a:rPr lang="tr-TR" sz="1200" dirty="0" err="1" smtClean="0"/>
              <a:t>Learned</a:t>
            </a:r>
            <a:r>
              <a:rPr lang="tr-TR" sz="1200" dirty="0" smtClean="0"/>
              <a:t> </a:t>
            </a:r>
            <a:r>
              <a:rPr lang="tr-TR" sz="1200" dirty="0" err="1"/>
              <a:t>Tables’ı</a:t>
            </a:r>
            <a:r>
              <a:rPr lang="tr-TR" sz="1200" dirty="0"/>
              <a:t> tıklayın.</a:t>
            </a:r>
          </a:p>
          <a:p>
            <a:r>
              <a:rPr lang="tr-TR" sz="1200" dirty="0"/>
              <a:t>Eğer Türkçe çıkarmak istiyorsak </a:t>
            </a:r>
            <a:r>
              <a:rPr lang="tr-TR" sz="1200" dirty="0" err="1"/>
              <a:t>Turkish</a:t>
            </a:r>
            <a:r>
              <a:rPr lang="tr-TR" sz="1200" dirty="0"/>
              <a:t> Level, İngilizce çıkarmak istiyorsak English Level vb. seçilir.</a:t>
            </a:r>
          </a:p>
          <a:p>
            <a:r>
              <a:rPr lang="tr-TR" sz="1200" dirty="0"/>
              <a:t>Kısaltma türünü seçip </a:t>
            </a:r>
            <a:r>
              <a:rPr lang="tr-TR" sz="1200" dirty="0" err="1"/>
              <a:t>Enter’a</a:t>
            </a:r>
            <a:r>
              <a:rPr lang="tr-TR" sz="1200" dirty="0"/>
              <a:t> basın. Level 1: </a:t>
            </a:r>
            <a:r>
              <a:rPr lang="tr-TR" sz="1200" dirty="0" err="1"/>
              <a:t>Kısaltmasız</a:t>
            </a:r>
            <a:r>
              <a:rPr lang="tr-TR" sz="1200" dirty="0"/>
              <a:t>-Level 2: Hece kısaltmalı</a:t>
            </a:r>
            <a:r>
              <a:rPr lang="tr-TR" sz="1200" dirty="0" smtClean="0"/>
              <a:t>/</a:t>
            </a:r>
          </a:p>
          <a:p>
            <a:r>
              <a:rPr lang="tr-TR" sz="1200" dirty="0" smtClean="0"/>
              <a:t>Level </a:t>
            </a:r>
            <a:r>
              <a:rPr lang="tr-TR" sz="1200" dirty="0"/>
              <a:t>3: Kelime kısaltmalı/Level 4: Tüm kısaltmaları uygular</a:t>
            </a:r>
          </a:p>
          <a:p>
            <a:r>
              <a:rPr lang="tr-TR" sz="1200" dirty="0"/>
              <a:t>Kısaltma seçtikten sonra menüden File/</a:t>
            </a:r>
            <a:r>
              <a:rPr lang="tr-TR" sz="1200" dirty="0" err="1"/>
              <a:t>Translate</a:t>
            </a:r>
            <a:r>
              <a:rPr lang="tr-TR" sz="1200" dirty="0"/>
              <a:t> seçip Braille kabartma yazıya çevir.</a:t>
            </a:r>
          </a:p>
          <a:p>
            <a:pPr lvl="0"/>
            <a:endParaRPr lang="tr-TR" sz="1200" b="1" u="sng" dirty="0">
              <a:solidFill>
                <a:srgbClr val="555557"/>
              </a:solidFill>
              <a:ea typeface="Calibri"/>
              <a:cs typeface="Calibri"/>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18976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507">
        <p15:prstTrans prst="pageCurlDouble"/>
      </p:transition>
    </mc:Choice>
    <mc:Fallback xmlns="">
      <p:transition spd="slow" advTm="9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152987"/>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dirty="0">
                  <a:solidFill>
                    <a:schemeClr val="tx1"/>
                  </a:solidFill>
                </a:rPr>
                <a:t>Braille Kabartma Yazıcı?</a:t>
              </a:r>
            </a:p>
          </p:txBody>
        </p:sp>
      </p:grpSp>
      <p:sp>
        <p:nvSpPr>
          <p:cNvPr id="23" name="Oval 22"/>
          <p:cNvSpPr/>
          <p:nvPr/>
        </p:nvSpPr>
        <p:spPr>
          <a:xfrm>
            <a:off x="527204" y="1105229"/>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6508" y="3727938"/>
            <a:ext cx="1318548" cy="2532185"/>
          </a:xfrm>
          <a:prstGeom prst="rect">
            <a:avLst/>
          </a:prstGeom>
        </p:spPr>
      </p:pic>
      <p:sp>
        <p:nvSpPr>
          <p:cNvPr id="17" name="Google Shape;154;p5"/>
          <p:cNvSpPr txBox="1"/>
          <p:nvPr/>
        </p:nvSpPr>
        <p:spPr>
          <a:xfrm>
            <a:off x="527204" y="1595401"/>
            <a:ext cx="8897852" cy="5339883"/>
          </a:xfrm>
          <a:prstGeom prst="rect">
            <a:avLst/>
          </a:prstGeom>
          <a:noFill/>
          <a:ln>
            <a:noFill/>
          </a:ln>
        </p:spPr>
        <p:txBody>
          <a:bodyPr spcFirstLastPara="1" wrap="square" lIns="91425" tIns="45700" rIns="91425" bIns="45700" anchor="t" anchorCtr="0">
            <a:spAutoFit/>
          </a:bodyPr>
          <a:lstStyle/>
          <a:p>
            <a:r>
              <a:rPr lang="tr-TR" sz="1100" b="1" dirty="0"/>
              <a:t>Nedir?</a:t>
            </a:r>
            <a:r>
              <a:rPr lang="tr-TR" sz="1100" dirty="0"/>
              <a:t/>
            </a:r>
            <a:br>
              <a:rPr lang="tr-TR" sz="1100" dirty="0"/>
            </a:br>
            <a:r>
              <a:rPr lang="tr-TR" sz="1100" dirty="0"/>
              <a:t>Görme engelli bireyler için Braille alfabesiyle kabartma yazı basan özel yazıcılardır. Normal yazıcıdan farkı, kâğıt üzerine mürekkep yerine kabartmalı noktalar basmasıdır</a:t>
            </a:r>
            <a:r>
              <a:rPr lang="tr-TR" sz="1100" dirty="0" smtClean="0"/>
              <a:t>.</a:t>
            </a:r>
          </a:p>
          <a:p>
            <a:endParaRPr lang="tr-TR" sz="1100" dirty="0"/>
          </a:p>
          <a:p>
            <a:r>
              <a:rPr lang="tr-TR" sz="1100" b="1" dirty="0"/>
              <a:t>Ne işe yarar?</a:t>
            </a:r>
            <a:r>
              <a:rPr lang="tr-TR" sz="1100" dirty="0"/>
              <a:t/>
            </a:r>
            <a:br>
              <a:rPr lang="tr-TR" sz="1100" dirty="0"/>
            </a:br>
            <a:r>
              <a:rPr lang="tr-TR" sz="1100" dirty="0"/>
              <a:t>Görme engelli öğrencilerin ders notlarını, kitaplarını, resmi belgeleri Braille olarak okuyabilmesini sağlar. Eğitim ve bağımsız yaşam için çok önemlidir</a:t>
            </a:r>
            <a:r>
              <a:rPr lang="tr-TR" sz="1100" dirty="0" smtClean="0"/>
              <a:t>.</a:t>
            </a:r>
          </a:p>
          <a:p>
            <a:endParaRPr lang="tr-TR" sz="1100" dirty="0"/>
          </a:p>
          <a:p>
            <a:r>
              <a:rPr lang="tr-TR" sz="1100" b="1" dirty="0"/>
              <a:t>Nasıl kullanılır</a:t>
            </a:r>
            <a:r>
              <a:rPr lang="tr-TR" sz="1100" b="1" dirty="0" smtClean="0"/>
              <a:t>?</a:t>
            </a:r>
          </a:p>
          <a:p>
            <a:r>
              <a:rPr lang="tr-TR" sz="1100" dirty="0"/>
              <a:t>Baskı yapmak için Engelsiz Çalışma Salonu veya Engelli Öğrenci Birimi’ne bilgi verilmeli, onay alınmalıdır. Engelsiz Çalışma Salonu personellerinden destek alınabilir. Görevli baskı yaptırmak isteyen öğrenci veya akademik personele hangi dilde baskı yaptırmak istediğini, kısaltmalı baskı isteyip istemediğini sormalıdır.</a:t>
            </a:r>
          </a:p>
          <a:p>
            <a:r>
              <a:rPr lang="tr-TR" sz="1100" dirty="0" smtClean="0"/>
              <a:t>Metin </a:t>
            </a:r>
            <a:r>
              <a:rPr lang="tr-TR" sz="1100" dirty="0"/>
              <a:t>kabartma nokta sistemiyle özel kalın kâğıtlara basılır. Kullanıcı Braille alfabesiyle bu metinleri parmak </a:t>
            </a:r>
            <a:r>
              <a:rPr lang="tr-TR" sz="1100" dirty="0" smtClean="0"/>
              <a:t>uçlarıyla</a:t>
            </a:r>
          </a:p>
          <a:p>
            <a:r>
              <a:rPr lang="tr-TR" sz="1100" dirty="0" smtClean="0"/>
              <a:t>okuyabilir</a:t>
            </a:r>
            <a:r>
              <a:rPr lang="tr-TR" sz="1100" dirty="0"/>
              <a:t>.</a:t>
            </a:r>
          </a:p>
          <a:p>
            <a:r>
              <a:rPr lang="tr-TR" sz="1100" dirty="0"/>
              <a:t>Salona girildiğinde ilk bilgisayara bağlı olarak </a:t>
            </a:r>
            <a:r>
              <a:rPr lang="tr-TR" sz="1100" dirty="0" smtClean="0"/>
              <a:t>bulunan yazıcıyı </a:t>
            </a:r>
            <a:r>
              <a:rPr lang="tr-TR" sz="1100" dirty="0"/>
              <a:t>açmak için </a:t>
            </a:r>
            <a:r>
              <a:rPr lang="tr-TR" sz="1100" dirty="0" smtClean="0"/>
              <a:t>yazıcının </a:t>
            </a:r>
            <a:r>
              <a:rPr lang="tr-TR" sz="1100" dirty="0"/>
              <a:t>üzerindeki On tuşuna </a:t>
            </a:r>
            <a:r>
              <a:rPr lang="tr-TR" sz="1100" dirty="0" smtClean="0"/>
              <a:t>basılmalıdır.</a:t>
            </a:r>
            <a:endParaRPr lang="tr-TR" sz="1100" dirty="0"/>
          </a:p>
          <a:p>
            <a:r>
              <a:rPr lang="tr-TR" sz="1100" dirty="0"/>
              <a:t>Yazıya göndereceğiniz bir metniniz olmalı. Yazdırmak istediğiniz dosyayı masaüstüne kaydedin veya kayıtlı bulanan </a:t>
            </a:r>
            <a:r>
              <a:rPr lang="tr-TR" sz="1100" dirty="0" err="1" smtClean="0"/>
              <a:t>flash</a:t>
            </a:r>
            <a:endParaRPr lang="tr-TR" sz="1100" dirty="0"/>
          </a:p>
          <a:p>
            <a:r>
              <a:rPr lang="tr-TR" sz="1100" dirty="0" smtClean="0"/>
              <a:t>belleğinizi </a:t>
            </a:r>
            <a:r>
              <a:rPr lang="tr-TR" sz="1100" dirty="0"/>
              <a:t>bilgisayara takın</a:t>
            </a:r>
            <a:r>
              <a:rPr lang="tr-TR" sz="1100" dirty="0" smtClean="0"/>
              <a:t>.</a:t>
            </a:r>
          </a:p>
          <a:p>
            <a:endParaRPr lang="tr-TR" sz="1100" dirty="0"/>
          </a:p>
          <a:p>
            <a:r>
              <a:rPr lang="tr-TR" sz="1100" b="1" dirty="0"/>
              <a:t>Kayıtlı Olan Belgeyi Braille </a:t>
            </a:r>
            <a:r>
              <a:rPr lang="tr-TR" sz="1100" b="1" dirty="0" smtClean="0"/>
              <a:t>Kabartma </a:t>
            </a:r>
            <a:r>
              <a:rPr lang="tr-TR" sz="1100" b="1" dirty="0"/>
              <a:t>Olarak Basmak İçin:</a:t>
            </a:r>
            <a:endParaRPr lang="tr-TR" sz="1100" dirty="0"/>
          </a:p>
          <a:p>
            <a:r>
              <a:rPr lang="tr-TR" sz="1100" dirty="0" smtClean="0"/>
              <a:t>Masaüstünde </a:t>
            </a:r>
            <a:r>
              <a:rPr lang="tr-TR" sz="1100" dirty="0"/>
              <a:t>bulunan </a:t>
            </a:r>
            <a:r>
              <a:rPr lang="tr-TR" sz="1100" dirty="0" err="1"/>
              <a:t>Ib</a:t>
            </a:r>
            <a:r>
              <a:rPr lang="tr-TR" sz="1100" dirty="0"/>
              <a:t> </a:t>
            </a:r>
            <a:r>
              <a:rPr lang="tr-TR" sz="1100" dirty="0" err="1"/>
              <a:t>Print</a:t>
            </a:r>
            <a:r>
              <a:rPr lang="tr-TR" sz="1100" dirty="0"/>
              <a:t> programını tıklayın.</a:t>
            </a:r>
          </a:p>
          <a:p>
            <a:r>
              <a:rPr lang="tr-TR" sz="1100" dirty="0"/>
              <a:t>Açılan pencereden </a:t>
            </a:r>
            <a:r>
              <a:rPr lang="tr-TR" sz="1100" dirty="0" err="1"/>
              <a:t>Add</a:t>
            </a:r>
            <a:r>
              <a:rPr lang="tr-TR" sz="1100" dirty="0"/>
              <a:t> kutusunu tıklayarak Braille </a:t>
            </a:r>
            <a:r>
              <a:rPr lang="tr-TR" sz="1100" dirty="0" err="1"/>
              <a:t>Alfebe</a:t>
            </a:r>
            <a:r>
              <a:rPr lang="tr-TR" sz="1100" dirty="0"/>
              <a:t> olarak bastırmak istediğiniz belgeyi seçiniz.</a:t>
            </a:r>
          </a:p>
          <a:p>
            <a:r>
              <a:rPr lang="tr-TR" sz="1100" dirty="0"/>
              <a:t>Açılan ekranda yazıcımız </a:t>
            </a:r>
            <a:r>
              <a:rPr lang="tr-TR" sz="1100" dirty="0" err="1"/>
              <a:t>İndext</a:t>
            </a:r>
            <a:r>
              <a:rPr lang="tr-TR" sz="1100" dirty="0"/>
              <a:t> Everest-D seçili durumda olmalıdır. </a:t>
            </a:r>
            <a:r>
              <a:rPr lang="tr-TR" sz="1100" dirty="0" err="1"/>
              <a:t>Copies</a:t>
            </a:r>
            <a:r>
              <a:rPr lang="tr-TR" sz="1100" dirty="0"/>
              <a:t> bölümüne kaç nüsha bastıracaksınız sayı girin.</a:t>
            </a:r>
          </a:p>
          <a:p>
            <a:r>
              <a:rPr lang="tr-TR" sz="1100" dirty="0"/>
              <a:t>Ardından pencerenin sonunda ki </a:t>
            </a:r>
            <a:r>
              <a:rPr lang="tr-TR" sz="1100" dirty="0" err="1"/>
              <a:t>Embosser</a:t>
            </a:r>
            <a:r>
              <a:rPr lang="tr-TR" sz="1100" dirty="0"/>
              <a:t> kutusunu tıklayın.</a:t>
            </a:r>
          </a:p>
          <a:p>
            <a:r>
              <a:rPr lang="tr-TR" sz="1100" dirty="0"/>
              <a:t>Metin Braille Alfabe Kabartma olarak basılacaktır.</a:t>
            </a:r>
          </a:p>
          <a:p>
            <a:endParaRPr lang="tr-TR" sz="1100" b="1" i="1" dirty="0" smtClean="0"/>
          </a:p>
          <a:p>
            <a:r>
              <a:rPr lang="tr-TR" sz="1100" b="1" i="1" dirty="0" smtClean="0"/>
              <a:t>Dikkat</a:t>
            </a:r>
            <a:r>
              <a:rPr lang="tr-TR" sz="1100" b="1" i="1" dirty="0"/>
              <a:t>! </a:t>
            </a:r>
            <a:r>
              <a:rPr lang="tr-TR" sz="1100" i="1" dirty="0"/>
              <a:t>Kameralı Doküman Okuma Programı-</a:t>
            </a:r>
            <a:r>
              <a:rPr lang="tr-TR" sz="1100" i="1" dirty="0" err="1"/>
              <a:t>Pearl’den</a:t>
            </a:r>
            <a:r>
              <a:rPr lang="tr-TR" sz="1100" i="1" dirty="0"/>
              <a:t> taratıp dinlediğiniz bir metnin Braille baskısının nasıl </a:t>
            </a:r>
            <a:r>
              <a:rPr lang="tr-TR" sz="1100" i="1" dirty="0" smtClean="0"/>
              <a:t>yapılacağı</a:t>
            </a:r>
          </a:p>
          <a:p>
            <a:r>
              <a:rPr lang="tr-TR" sz="1100" i="1" dirty="0" smtClean="0"/>
              <a:t>Kameralı </a:t>
            </a:r>
            <a:r>
              <a:rPr lang="tr-TR" sz="1100" i="1" dirty="0"/>
              <a:t>Doküman Okuma Programı-</a:t>
            </a:r>
            <a:r>
              <a:rPr lang="tr-TR" sz="1100" i="1" dirty="0" err="1"/>
              <a:t>Pearly</a:t>
            </a:r>
            <a:r>
              <a:rPr lang="tr-TR" sz="1100" i="1" dirty="0"/>
              <a:t> </a:t>
            </a:r>
            <a:r>
              <a:rPr lang="tr-TR" sz="1100" i="1" dirty="0" smtClean="0"/>
              <a:t>videosunda </a:t>
            </a:r>
            <a:r>
              <a:rPr lang="tr-TR" sz="1100" i="1" dirty="0"/>
              <a:t>yer almaktadır</a:t>
            </a:r>
            <a:r>
              <a:rPr lang="tr-TR" sz="1100" i="1" dirty="0" smtClean="0"/>
              <a:t>.</a:t>
            </a:r>
            <a:endParaRPr lang="tr-TR" sz="1100" i="1" dirty="0"/>
          </a:p>
          <a:p>
            <a:r>
              <a:rPr lang="tr-TR" sz="1100" i="1" dirty="0"/>
              <a:t>Braille Çeviri Programı-</a:t>
            </a:r>
            <a:r>
              <a:rPr lang="tr-TR" sz="1100" i="1" dirty="0" err="1"/>
              <a:t>duxbury’de</a:t>
            </a:r>
            <a:r>
              <a:rPr lang="tr-TR" sz="1100" i="1" dirty="0"/>
              <a:t> </a:t>
            </a:r>
            <a:r>
              <a:rPr lang="tr-TR" sz="1100" i="1" dirty="0" err="1"/>
              <a:t>çevirilen</a:t>
            </a:r>
            <a:r>
              <a:rPr lang="tr-TR" sz="1100" i="1" dirty="0"/>
              <a:t> bir metnin </a:t>
            </a:r>
            <a:r>
              <a:rPr lang="tr-TR" sz="1100" i="1" dirty="0" err="1"/>
              <a:t>barille</a:t>
            </a:r>
            <a:r>
              <a:rPr lang="tr-TR" sz="1100" i="1" dirty="0"/>
              <a:t> kabartma yazıcıda nasıl </a:t>
            </a:r>
            <a:r>
              <a:rPr lang="tr-TR" sz="1100" i="1" dirty="0" err="1" smtClean="0"/>
              <a:t>bastıralacağı</a:t>
            </a:r>
            <a:r>
              <a:rPr lang="tr-TR" sz="1100" i="1" dirty="0"/>
              <a:t> </a:t>
            </a:r>
            <a:r>
              <a:rPr lang="tr-TR" sz="1100" i="1" dirty="0" err="1" smtClean="0"/>
              <a:t>braille</a:t>
            </a:r>
            <a:r>
              <a:rPr lang="tr-TR" sz="1100" i="1" dirty="0" smtClean="0"/>
              <a:t> </a:t>
            </a:r>
            <a:r>
              <a:rPr lang="tr-TR" sz="1100" i="1" dirty="0"/>
              <a:t>çeviri </a:t>
            </a:r>
            <a:r>
              <a:rPr lang="tr-TR" sz="1100" i="1" dirty="0" smtClean="0"/>
              <a:t>programı-</a:t>
            </a:r>
            <a:r>
              <a:rPr lang="tr-TR" sz="1100" i="1" dirty="0" err="1" smtClean="0"/>
              <a:t>duxbury</a:t>
            </a:r>
            <a:endParaRPr lang="tr-TR" sz="1100" i="1" dirty="0"/>
          </a:p>
          <a:p>
            <a:r>
              <a:rPr lang="tr-TR" sz="1100" i="1" dirty="0" smtClean="0"/>
              <a:t>videosunda </a:t>
            </a:r>
            <a:r>
              <a:rPr lang="tr-TR" sz="1100" i="1" dirty="0"/>
              <a:t>yer almaktadır.</a:t>
            </a:r>
          </a:p>
          <a:p>
            <a:endParaRPr sz="1100" dirty="0">
              <a:sym typeface="Calibri"/>
            </a:endParaRPr>
          </a:p>
          <a:p>
            <a:pPr marL="0" marR="0" lvl="0" indent="0" algn="l" rtl="0">
              <a:spcBef>
                <a:spcPts val="0"/>
              </a:spcBef>
              <a:spcAft>
                <a:spcPts val="0"/>
              </a:spcAft>
              <a:buNone/>
            </a:pPr>
            <a:endParaRPr sz="1100" dirty="0">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26208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411">
        <p15:prstTrans prst="pageCurlDouble"/>
      </p:transition>
    </mc:Choice>
    <mc:Fallback xmlns="">
      <p:transition spd="slow" advTm="114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grpSp>
        <p:nvGrpSpPr>
          <p:cNvPr id="20" name="Grup 19"/>
          <p:cNvGrpSpPr/>
          <p:nvPr/>
        </p:nvGrpSpPr>
        <p:grpSpPr>
          <a:xfrm>
            <a:off x="806351" y="1223323"/>
            <a:ext cx="8618705" cy="341792"/>
            <a:chOff x="367038" y="683585"/>
            <a:chExt cx="8536899" cy="341792"/>
          </a:xfrm>
          <a:solidFill>
            <a:schemeClr val="accent1">
              <a:lumMod val="20000"/>
              <a:lumOff val="80000"/>
            </a:schemeClr>
          </a:solidFill>
        </p:grpSpPr>
        <p:sp>
          <p:nvSpPr>
            <p:cNvPr id="21" name="Dikdörtgen 2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Metin kutusu 2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Kitap </a:t>
              </a:r>
              <a:r>
                <a:rPr lang="tr-TR" dirty="0" smtClean="0">
                  <a:solidFill>
                    <a:schemeClr val="tx1"/>
                  </a:solidFill>
                </a:rPr>
                <a:t>Tarayıcı-</a:t>
              </a:r>
              <a:r>
                <a:rPr lang="tr-TR" dirty="0" err="1" smtClean="0">
                  <a:solidFill>
                    <a:schemeClr val="tx1"/>
                  </a:solidFill>
                </a:rPr>
                <a:t>Book</a:t>
              </a:r>
              <a:r>
                <a:rPr lang="tr-TR" dirty="0" smtClean="0">
                  <a:solidFill>
                    <a:schemeClr val="tx1"/>
                  </a:solidFill>
                </a:rPr>
                <a:t> </a:t>
              </a:r>
              <a:r>
                <a:rPr lang="tr-TR" dirty="0" err="1" smtClean="0">
                  <a:solidFill>
                    <a:schemeClr val="tx1"/>
                  </a:solidFill>
                </a:rPr>
                <a:t>Sacanner</a:t>
              </a:r>
              <a:r>
                <a:rPr lang="tr-TR" dirty="0" smtClean="0">
                  <a:solidFill>
                    <a:schemeClr val="tx1"/>
                  </a:solidFill>
                </a:rPr>
                <a:t>?</a:t>
              </a:r>
              <a:endParaRPr lang="tr-TR" dirty="0">
                <a:solidFill>
                  <a:schemeClr val="tx1"/>
                </a:solidFill>
              </a:endParaRPr>
            </a:p>
          </p:txBody>
        </p:sp>
      </p:grpSp>
      <p:sp>
        <p:nvSpPr>
          <p:cNvPr id="23" name="Oval 22"/>
          <p:cNvSpPr/>
          <p:nvPr/>
        </p:nvSpPr>
        <p:spPr>
          <a:xfrm>
            <a:off x="527204" y="117556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5375" y="4053241"/>
            <a:ext cx="2346081" cy="2346081"/>
          </a:xfrm>
          <a:prstGeom prst="rect">
            <a:avLst/>
          </a:prstGeom>
        </p:spPr>
      </p:pic>
      <p:sp>
        <p:nvSpPr>
          <p:cNvPr id="17" name="Google Shape;154;p5"/>
          <p:cNvSpPr txBox="1"/>
          <p:nvPr/>
        </p:nvSpPr>
        <p:spPr>
          <a:xfrm>
            <a:off x="527203" y="1771241"/>
            <a:ext cx="8897853" cy="4185721"/>
          </a:xfrm>
          <a:prstGeom prst="rect">
            <a:avLst/>
          </a:prstGeom>
          <a:noFill/>
          <a:ln>
            <a:noFill/>
          </a:ln>
        </p:spPr>
        <p:txBody>
          <a:bodyPr spcFirstLastPara="1" wrap="square" lIns="91425" tIns="45700" rIns="91425" bIns="45700" anchor="t" anchorCtr="0">
            <a:spAutoFit/>
          </a:bodyPr>
          <a:lstStyle/>
          <a:p>
            <a:r>
              <a:rPr lang="tr-TR" sz="1400" b="1" dirty="0"/>
              <a:t>Nedir?</a:t>
            </a:r>
            <a:r>
              <a:rPr lang="tr-TR" sz="1400" dirty="0"/>
              <a:t/>
            </a:r>
            <a:br>
              <a:rPr lang="tr-TR" sz="1400" dirty="0"/>
            </a:br>
            <a:r>
              <a:rPr lang="tr-TR" sz="1400" dirty="0"/>
              <a:t>Kitap tarayıcı, kitapların veya basılı materyallerin sayfalarını hızlı ve kolay şekilde dijitalleştirmeye yarayan özel bir tarama cihazıdır</a:t>
            </a:r>
            <a:r>
              <a:rPr lang="tr-TR" sz="1400" dirty="0" smtClean="0"/>
              <a:t>.</a:t>
            </a:r>
          </a:p>
          <a:p>
            <a:endParaRPr lang="tr-TR" sz="1400" dirty="0"/>
          </a:p>
          <a:p>
            <a:r>
              <a:rPr lang="tr-TR" sz="1400" b="1" dirty="0"/>
              <a:t>Ne işe yarar?</a:t>
            </a:r>
            <a:r>
              <a:rPr lang="tr-TR" sz="1400" dirty="0"/>
              <a:t/>
            </a:r>
            <a:br>
              <a:rPr lang="tr-TR" sz="1400" dirty="0"/>
            </a:br>
            <a:r>
              <a:rPr lang="tr-TR" sz="1400" dirty="0"/>
              <a:t>Basılı materyalleri </a:t>
            </a:r>
            <a:r>
              <a:rPr lang="tr-TR" sz="1400" dirty="0" err="1"/>
              <a:t>PDF’ye</a:t>
            </a:r>
            <a:r>
              <a:rPr lang="tr-TR" sz="1400" dirty="0"/>
              <a:t> çevirerek bilgisayar, tablet veya telefonlarda okunabilir hale getirir</a:t>
            </a:r>
            <a:r>
              <a:rPr lang="tr-TR" sz="1400" dirty="0" smtClean="0"/>
              <a:t>.</a:t>
            </a:r>
          </a:p>
          <a:p>
            <a:endParaRPr lang="tr-TR" sz="1400" dirty="0"/>
          </a:p>
          <a:p>
            <a:r>
              <a:rPr lang="tr-TR" sz="1400" b="1" dirty="0"/>
              <a:t>Nasıl kullanılır?</a:t>
            </a:r>
          </a:p>
          <a:p>
            <a:r>
              <a:rPr lang="tr-TR" sz="1400" dirty="0"/>
              <a:t>Cihaz yalnızca Kütüphane ve Dokümantasyon Daire Başkanlığı personelleri tarafından kullanılabilmektedir.</a:t>
            </a:r>
          </a:p>
          <a:p>
            <a:r>
              <a:rPr lang="tr-TR" sz="1400" dirty="0"/>
              <a:t>İlgili personeller 5846 Sayılı Fikir ve Sanat Eserleri Kanunu (FSEK)’</a:t>
            </a:r>
            <a:r>
              <a:rPr lang="tr-TR" sz="1400" dirty="0" err="1"/>
              <a:t>na</a:t>
            </a:r>
            <a:r>
              <a:rPr lang="tr-TR" sz="1400" dirty="0"/>
              <a:t> uygun bir biçimde kitapların çevirisini yapmaktadır. Kanununa uygun olmaması halinde çeviriyi yapmamaktadırlar</a:t>
            </a:r>
            <a:r>
              <a:rPr lang="tr-TR" sz="1400" dirty="0" smtClean="0"/>
              <a:t>.</a:t>
            </a:r>
          </a:p>
          <a:p>
            <a:endParaRPr lang="tr-TR" sz="1400" dirty="0"/>
          </a:p>
          <a:p>
            <a:endParaRPr lang="tr-TR" sz="1400" dirty="0" smtClean="0"/>
          </a:p>
          <a:p>
            <a:endParaRPr lang="tr-TR" sz="1400" dirty="0"/>
          </a:p>
          <a:p>
            <a:r>
              <a:rPr lang="tr-TR" sz="1400" b="1" i="1" dirty="0"/>
              <a:t>Dikkat! </a:t>
            </a:r>
            <a:r>
              <a:rPr lang="tr-TR" sz="1400" i="1" dirty="0"/>
              <a:t>Elindeki kitap veya ders materyalini </a:t>
            </a:r>
            <a:r>
              <a:rPr lang="tr-TR" sz="1400" i="1" dirty="0" err="1"/>
              <a:t>PDF’ye</a:t>
            </a:r>
            <a:r>
              <a:rPr lang="tr-TR" sz="1400" i="1" dirty="0"/>
              <a:t> dönüştürmek isteyen tüm öğrenci </a:t>
            </a:r>
            <a:r>
              <a:rPr lang="tr-TR" sz="1400" i="1" dirty="0" smtClean="0"/>
              <a:t>ve</a:t>
            </a:r>
          </a:p>
          <a:p>
            <a:r>
              <a:rPr lang="tr-TR" sz="1400" i="1" dirty="0" smtClean="0"/>
              <a:t>akademik </a:t>
            </a:r>
            <a:r>
              <a:rPr lang="tr-TR" sz="1400" i="1" dirty="0"/>
              <a:t>personellerimiz Engelli Öğrenci Birimi veya Kütüphane Ve Dokümantasyon </a:t>
            </a:r>
            <a:r>
              <a:rPr lang="tr-TR" sz="1400" i="1" dirty="0" smtClean="0"/>
              <a:t>Daire</a:t>
            </a:r>
          </a:p>
          <a:p>
            <a:r>
              <a:rPr lang="tr-TR" sz="1400" i="1" dirty="0" smtClean="0"/>
              <a:t>Başkanlığı </a:t>
            </a:r>
            <a:r>
              <a:rPr lang="tr-TR" sz="1400" i="1" dirty="0"/>
              <a:t>Engelsiz Çalışma Salonu personellerine talebini iletmeli, onay almalıdır.</a:t>
            </a:r>
            <a:endParaRPr sz="1400" i="1" dirty="0"/>
          </a:p>
          <a:p>
            <a:pPr marL="0" marR="0" lvl="0" indent="0" algn="l" rtl="0">
              <a:spcBef>
                <a:spcPts val="0"/>
              </a:spcBef>
              <a:spcAft>
                <a:spcPts val="0"/>
              </a:spcAft>
              <a:buNone/>
            </a:pPr>
            <a:endParaRPr sz="1400" b="1" u="sng" dirty="0" smtClean="0">
              <a:solidFill>
                <a:srgbClr val="555557"/>
              </a:solidFill>
              <a:latin typeface="Calibri"/>
              <a:ea typeface="Calibri"/>
              <a:cs typeface="Calibri"/>
              <a:sym typeface="Calibri"/>
            </a:endParaRPr>
          </a:p>
          <a:p>
            <a:pPr marL="0" marR="0" lvl="0" indent="0" algn="l" rtl="0">
              <a:spcBef>
                <a:spcPts val="0"/>
              </a:spcBef>
              <a:spcAft>
                <a:spcPts val="0"/>
              </a:spcAft>
              <a:buNone/>
            </a:pPr>
            <a:endParaRPr sz="1400" b="1" u="sng" dirty="0">
              <a:solidFill>
                <a:srgbClr val="555557"/>
              </a:solidFill>
              <a:latin typeface="Calibri"/>
              <a:ea typeface="Calibri"/>
              <a:cs typeface="Calibri"/>
              <a:sym typeface="Calibri"/>
            </a:endParaRPr>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877631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761">
        <p15:prstTrans prst="pageCurlDouble"/>
      </p:transition>
    </mc:Choice>
    <mc:Fallback xmlns="">
      <p:transition spd="slow" advTm="107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a:t>
              </a:r>
              <a:r>
                <a:rPr lang="tr-TR" sz="2000" dirty="0" smtClean="0"/>
                <a:t>Programları Karşılaştırma</a:t>
              </a:r>
              <a:endParaRPr lang="tr-TR" sz="2000" dirty="0"/>
            </a:p>
          </p:txBody>
        </p:sp>
      </p:grpSp>
      <p:graphicFrame>
        <p:nvGraphicFramePr>
          <p:cNvPr id="15" name="Tablo 14"/>
          <p:cNvGraphicFramePr>
            <a:graphicFrameLocks noGrp="1"/>
          </p:cNvGraphicFramePr>
          <p:nvPr/>
        </p:nvGraphicFramePr>
        <p:xfrm>
          <a:off x="681038" y="3893915"/>
          <a:ext cx="8543924" cy="214757"/>
        </p:xfrm>
        <a:graphic>
          <a:graphicData uri="http://schemas.openxmlformats.org/drawingml/2006/table">
            <a:tbl>
              <a:tblPr firstRow="1" firstCol="1" bandRow="1">
                <a:tableStyleId>{5C22544A-7EE6-4342-B048-85BDC9FD1C3A}</a:tableStyleId>
              </a:tblPr>
              <a:tblGrid>
                <a:gridCol w="2135981">
                  <a:extLst>
                    <a:ext uri="{9D8B030D-6E8A-4147-A177-3AD203B41FA5}">
                      <a16:colId xmlns:a16="http://schemas.microsoft.com/office/drawing/2014/main" val="678254808"/>
                    </a:ext>
                  </a:extLst>
                </a:gridCol>
                <a:gridCol w="2135981">
                  <a:extLst>
                    <a:ext uri="{9D8B030D-6E8A-4147-A177-3AD203B41FA5}">
                      <a16:colId xmlns:a16="http://schemas.microsoft.com/office/drawing/2014/main" val="2833724762"/>
                    </a:ext>
                  </a:extLst>
                </a:gridCol>
                <a:gridCol w="2135981">
                  <a:extLst>
                    <a:ext uri="{9D8B030D-6E8A-4147-A177-3AD203B41FA5}">
                      <a16:colId xmlns:a16="http://schemas.microsoft.com/office/drawing/2014/main" val="1094835854"/>
                    </a:ext>
                  </a:extLst>
                </a:gridCol>
                <a:gridCol w="2135981">
                  <a:extLst>
                    <a:ext uri="{9D8B030D-6E8A-4147-A177-3AD203B41FA5}">
                      <a16:colId xmlns:a16="http://schemas.microsoft.com/office/drawing/2014/main" val="2320814214"/>
                    </a:ext>
                  </a:extLst>
                </a:gridCol>
              </a:tblGrid>
              <a:tr h="0">
                <a:tc>
                  <a:txBody>
                    <a:bodyPr/>
                    <a:lstStyle/>
                    <a:p>
                      <a:pPr algn="ctr">
                        <a:lnSpc>
                          <a:spcPct val="107000"/>
                        </a:lnSpc>
                        <a:spcAft>
                          <a:spcPts val="0"/>
                        </a:spcAft>
                      </a:pPr>
                      <a:r>
                        <a:rPr lang="tr-TR" sz="1200">
                          <a:effectLst/>
                        </a:rPr>
                        <a:t>Araç / Program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a:effectLst/>
                        </a:rPr>
                        <a:t>Nedir?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a:effectLst/>
                        </a:rPr>
                        <a:t>Ne İşe Yarar?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200">
                          <a:effectLst/>
                        </a:rPr>
                        <a:t>Nasıl Kullanılır?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33531604"/>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42419214"/>
              </p:ext>
            </p:extLst>
          </p:nvPr>
        </p:nvGraphicFramePr>
        <p:xfrm>
          <a:off x="527202" y="3575120"/>
          <a:ext cx="8897852" cy="606171"/>
        </p:xfrm>
        <a:graphic>
          <a:graphicData uri="http://schemas.openxmlformats.org/drawingml/2006/table">
            <a:tbl>
              <a:tblPr firstRow="1" firstCol="1" bandRow="1">
                <a:tableStyleId>{5C22544A-7EE6-4342-B048-85BDC9FD1C3A}</a:tableStyleId>
              </a:tblPr>
              <a:tblGrid>
                <a:gridCol w="2224463">
                  <a:extLst>
                    <a:ext uri="{9D8B030D-6E8A-4147-A177-3AD203B41FA5}">
                      <a16:colId xmlns:a16="http://schemas.microsoft.com/office/drawing/2014/main" val="643615581"/>
                    </a:ext>
                  </a:extLst>
                </a:gridCol>
                <a:gridCol w="2224463">
                  <a:extLst>
                    <a:ext uri="{9D8B030D-6E8A-4147-A177-3AD203B41FA5}">
                      <a16:colId xmlns:a16="http://schemas.microsoft.com/office/drawing/2014/main" val="997523983"/>
                    </a:ext>
                  </a:extLst>
                </a:gridCol>
                <a:gridCol w="2224463">
                  <a:extLst>
                    <a:ext uri="{9D8B030D-6E8A-4147-A177-3AD203B41FA5}">
                      <a16:colId xmlns:a16="http://schemas.microsoft.com/office/drawing/2014/main" val="1115008063"/>
                    </a:ext>
                  </a:extLst>
                </a:gridCol>
                <a:gridCol w="2224463">
                  <a:extLst>
                    <a:ext uri="{9D8B030D-6E8A-4147-A177-3AD203B41FA5}">
                      <a16:colId xmlns:a16="http://schemas.microsoft.com/office/drawing/2014/main" val="998215334"/>
                    </a:ext>
                  </a:extLst>
                </a:gridCol>
              </a:tblGrid>
              <a:tr h="0">
                <a:tc>
                  <a:txBody>
                    <a:bodyPr/>
                    <a:lstStyle/>
                    <a:p>
                      <a:pPr>
                        <a:lnSpc>
                          <a:spcPct val="107000"/>
                        </a:lnSpc>
                        <a:spcAft>
                          <a:spcPts val="0"/>
                        </a:spcAft>
                      </a:pPr>
                      <a:r>
                        <a:rPr lang="tr-TR" sz="1200" dirty="0">
                          <a:effectLst/>
                        </a:rPr>
                        <a:t>JAWS (Ekran Okuma Programı)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a:effectLst/>
                        </a:rPr>
                        <a:t>Görme engelliler için geliştirilmiş ekran okuma yazılımı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a:effectLst/>
                        </a:rPr>
                        <a:t>Ekrandaki metinleri sesli okur veya Braille ekranına aktarır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Klavye </a:t>
                      </a:r>
                      <a:r>
                        <a:rPr lang="tr-TR" sz="1200" dirty="0" err="1">
                          <a:effectLst/>
                        </a:rPr>
                        <a:t>kısayollarıyla</a:t>
                      </a:r>
                      <a:r>
                        <a:rPr lang="tr-TR" sz="1200" dirty="0">
                          <a:effectLst/>
                        </a:rPr>
                        <a:t> yönetilir, ekrandaki menü ve yazıları sesli bildirir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57367919"/>
                  </a:ext>
                </a:extLst>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2472605004"/>
              </p:ext>
            </p:extLst>
          </p:nvPr>
        </p:nvGraphicFramePr>
        <p:xfrm>
          <a:off x="531567" y="2880529"/>
          <a:ext cx="8893488" cy="606171"/>
        </p:xfrm>
        <a:graphic>
          <a:graphicData uri="http://schemas.openxmlformats.org/drawingml/2006/table">
            <a:tbl>
              <a:tblPr firstRow="1" firstCol="1" bandRow="1">
                <a:tableStyleId>{5C22544A-7EE6-4342-B048-85BDC9FD1C3A}</a:tableStyleId>
              </a:tblPr>
              <a:tblGrid>
                <a:gridCol w="2223372">
                  <a:extLst>
                    <a:ext uri="{9D8B030D-6E8A-4147-A177-3AD203B41FA5}">
                      <a16:colId xmlns:a16="http://schemas.microsoft.com/office/drawing/2014/main" val="3176127949"/>
                    </a:ext>
                  </a:extLst>
                </a:gridCol>
                <a:gridCol w="2223372">
                  <a:extLst>
                    <a:ext uri="{9D8B030D-6E8A-4147-A177-3AD203B41FA5}">
                      <a16:colId xmlns:a16="http://schemas.microsoft.com/office/drawing/2014/main" val="559727827"/>
                    </a:ext>
                  </a:extLst>
                </a:gridCol>
                <a:gridCol w="2223372">
                  <a:extLst>
                    <a:ext uri="{9D8B030D-6E8A-4147-A177-3AD203B41FA5}">
                      <a16:colId xmlns:a16="http://schemas.microsoft.com/office/drawing/2014/main" val="2452299846"/>
                    </a:ext>
                  </a:extLst>
                </a:gridCol>
                <a:gridCol w="2223372">
                  <a:extLst>
                    <a:ext uri="{9D8B030D-6E8A-4147-A177-3AD203B41FA5}">
                      <a16:colId xmlns:a16="http://schemas.microsoft.com/office/drawing/2014/main" val="2101932823"/>
                    </a:ext>
                  </a:extLst>
                </a:gridCol>
              </a:tblGrid>
              <a:tr h="0">
                <a:tc>
                  <a:txBody>
                    <a:bodyPr/>
                    <a:lstStyle/>
                    <a:p>
                      <a:pPr>
                        <a:lnSpc>
                          <a:spcPct val="107000"/>
                        </a:lnSpc>
                        <a:spcAft>
                          <a:spcPts val="0"/>
                        </a:spcAft>
                      </a:pPr>
                      <a:r>
                        <a:rPr lang="tr-TR" sz="1200" dirty="0" err="1">
                          <a:effectLst/>
                        </a:rPr>
                        <a:t>ZoomText</a:t>
                      </a:r>
                      <a:r>
                        <a:rPr lang="tr-TR" sz="1200" dirty="0">
                          <a:effectLst/>
                        </a:rPr>
                        <a:t> (Ekran Büyütme Programı)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a:effectLst/>
                        </a:rPr>
                        <a:t>Az gören bireyler için ekran büyütme ve okuma yazılımı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a:effectLst/>
                        </a:rPr>
                        <a:t>Yazı, ikon ve görselleri büyütür; kontrastı artırır; sesli okuma yapar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Büyütme oranı, renk kontrastı ayarlanır; klavye veya fareyle kontrol edilir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12171292"/>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2432017407"/>
              </p:ext>
            </p:extLst>
          </p:nvPr>
        </p:nvGraphicFramePr>
        <p:xfrm>
          <a:off x="531571" y="2177152"/>
          <a:ext cx="8893484" cy="606171"/>
        </p:xfrm>
        <a:graphic>
          <a:graphicData uri="http://schemas.openxmlformats.org/drawingml/2006/table">
            <a:tbl>
              <a:tblPr firstRow="1" firstCol="1" bandRow="1">
                <a:tableStyleId>{5C22544A-7EE6-4342-B048-85BDC9FD1C3A}</a:tableStyleId>
              </a:tblPr>
              <a:tblGrid>
                <a:gridCol w="2223371">
                  <a:extLst>
                    <a:ext uri="{9D8B030D-6E8A-4147-A177-3AD203B41FA5}">
                      <a16:colId xmlns:a16="http://schemas.microsoft.com/office/drawing/2014/main" val="2709936603"/>
                    </a:ext>
                  </a:extLst>
                </a:gridCol>
                <a:gridCol w="2223371">
                  <a:extLst>
                    <a:ext uri="{9D8B030D-6E8A-4147-A177-3AD203B41FA5}">
                      <a16:colId xmlns:a16="http://schemas.microsoft.com/office/drawing/2014/main" val="1385227653"/>
                    </a:ext>
                  </a:extLst>
                </a:gridCol>
                <a:gridCol w="2223371">
                  <a:extLst>
                    <a:ext uri="{9D8B030D-6E8A-4147-A177-3AD203B41FA5}">
                      <a16:colId xmlns:a16="http://schemas.microsoft.com/office/drawing/2014/main" val="894210136"/>
                    </a:ext>
                  </a:extLst>
                </a:gridCol>
                <a:gridCol w="2223371">
                  <a:extLst>
                    <a:ext uri="{9D8B030D-6E8A-4147-A177-3AD203B41FA5}">
                      <a16:colId xmlns:a16="http://schemas.microsoft.com/office/drawing/2014/main" val="931130848"/>
                    </a:ext>
                  </a:extLst>
                </a:gridCol>
              </a:tblGrid>
              <a:tr h="0">
                <a:tc>
                  <a:txBody>
                    <a:bodyPr/>
                    <a:lstStyle/>
                    <a:p>
                      <a:pPr>
                        <a:lnSpc>
                          <a:spcPct val="107000"/>
                        </a:lnSpc>
                        <a:spcAft>
                          <a:spcPts val="0"/>
                        </a:spcAft>
                      </a:pPr>
                      <a:r>
                        <a:rPr lang="tr-TR" sz="1200" dirty="0">
                          <a:effectLst/>
                        </a:rPr>
                        <a:t>Braille Kabartma Yazıcı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a:effectLst/>
                        </a:rPr>
                        <a:t>Braille alfabesiyle yazı basan özel yazıcı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Görme engellilerin ders notu, kitap ve belgeleri Braille olarak okuyabilmesini sağlar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Bilgisayara bağlanır, metin </a:t>
                      </a:r>
                      <a:r>
                        <a:rPr lang="tr-TR" sz="1200" dirty="0" err="1">
                          <a:effectLst/>
                        </a:rPr>
                        <a:t>Braille’e</a:t>
                      </a:r>
                      <a:r>
                        <a:rPr lang="tr-TR" sz="1200" dirty="0">
                          <a:effectLst/>
                        </a:rPr>
                        <a:t> çevrilir ve kabartmalı olarak özel kağıda basılır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2979360"/>
                  </a:ext>
                </a:extLst>
              </a:tr>
            </a:tbl>
          </a:graphicData>
        </a:graphic>
      </p:graphicFrame>
      <p:graphicFrame>
        <p:nvGraphicFramePr>
          <p:cNvPr id="24" name="Tablo 23"/>
          <p:cNvGraphicFramePr>
            <a:graphicFrameLocks noGrp="1"/>
          </p:cNvGraphicFramePr>
          <p:nvPr>
            <p:extLst>
              <p:ext uri="{D42A27DB-BD31-4B8C-83A1-F6EECF244321}">
                <p14:modId xmlns:p14="http://schemas.microsoft.com/office/powerpoint/2010/main" val="3203132479"/>
              </p:ext>
            </p:extLst>
          </p:nvPr>
        </p:nvGraphicFramePr>
        <p:xfrm>
          <a:off x="527202" y="1483392"/>
          <a:ext cx="8897856" cy="606171"/>
        </p:xfrm>
        <a:graphic>
          <a:graphicData uri="http://schemas.openxmlformats.org/drawingml/2006/table">
            <a:tbl>
              <a:tblPr firstRow="1" firstCol="1" bandRow="1">
                <a:tableStyleId>{5C22544A-7EE6-4342-B048-85BDC9FD1C3A}</a:tableStyleId>
              </a:tblPr>
              <a:tblGrid>
                <a:gridCol w="2224464">
                  <a:extLst>
                    <a:ext uri="{9D8B030D-6E8A-4147-A177-3AD203B41FA5}">
                      <a16:colId xmlns:a16="http://schemas.microsoft.com/office/drawing/2014/main" val="245909817"/>
                    </a:ext>
                  </a:extLst>
                </a:gridCol>
                <a:gridCol w="2224464">
                  <a:extLst>
                    <a:ext uri="{9D8B030D-6E8A-4147-A177-3AD203B41FA5}">
                      <a16:colId xmlns:a16="http://schemas.microsoft.com/office/drawing/2014/main" val="2069743461"/>
                    </a:ext>
                  </a:extLst>
                </a:gridCol>
                <a:gridCol w="2224464">
                  <a:extLst>
                    <a:ext uri="{9D8B030D-6E8A-4147-A177-3AD203B41FA5}">
                      <a16:colId xmlns:a16="http://schemas.microsoft.com/office/drawing/2014/main" val="3147405182"/>
                    </a:ext>
                  </a:extLst>
                </a:gridCol>
                <a:gridCol w="2224464">
                  <a:extLst>
                    <a:ext uri="{9D8B030D-6E8A-4147-A177-3AD203B41FA5}">
                      <a16:colId xmlns:a16="http://schemas.microsoft.com/office/drawing/2014/main" val="3974859837"/>
                    </a:ext>
                  </a:extLst>
                </a:gridCol>
              </a:tblGrid>
              <a:tr h="0">
                <a:tc>
                  <a:txBody>
                    <a:bodyPr/>
                    <a:lstStyle/>
                    <a:p>
                      <a:pPr>
                        <a:lnSpc>
                          <a:spcPct val="107000"/>
                        </a:lnSpc>
                        <a:spcAft>
                          <a:spcPts val="0"/>
                        </a:spcAft>
                      </a:pPr>
                      <a:r>
                        <a:rPr lang="tr-TR" sz="1200" dirty="0">
                          <a:effectLst/>
                        </a:rPr>
                        <a:t>Kameralı Doküman Okuma Programı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Kamera ve OCR teknolojisiyle çalışan okuma sistemi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Basılı materyalleri tarar, metne çevirir ve sesli okur veya Braille ekrana aktarır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a:effectLst/>
                        </a:rPr>
                        <a:t>Doküman kameranın altına konur, yazı taranır ve program otomatik seslendirir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92467255"/>
                  </a:ext>
                </a:extLst>
              </a:tr>
            </a:tbl>
          </a:graphicData>
        </a:graphic>
      </p:graphicFrame>
      <p:sp>
        <p:nvSpPr>
          <p:cNvPr id="25" name="Rectangle 2"/>
          <p:cNvSpPr>
            <a:spLocks noChangeArrowheads="1"/>
          </p:cNvSpPr>
          <p:nvPr/>
        </p:nvSpPr>
        <p:spPr bwMode="auto">
          <a:xfrm>
            <a:off x="681038" y="231848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6" name="Tablo 25"/>
          <p:cNvGraphicFramePr>
            <a:graphicFrameLocks noGrp="1"/>
          </p:cNvGraphicFramePr>
          <p:nvPr>
            <p:extLst>
              <p:ext uri="{D42A27DB-BD31-4B8C-83A1-F6EECF244321}">
                <p14:modId xmlns:p14="http://schemas.microsoft.com/office/powerpoint/2010/main" val="2074614581"/>
              </p:ext>
            </p:extLst>
          </p:nvPr>
        </p:nvGraphicFramePr>
        <p:xfrm>
          <a:off x="527204" y="1106754"/>
          <a:ext cx="8897852" cy="296750"/>
        </p:xfrm>
        <a:graphic>
          <a:graphicData uri="http://schemas.openxmlformats.org/drawingml/2006/table">
            <a:tbl>
              <a:tblPr firstRow="1" firstCol="1" bandRow="1">
                <a:tableStyleId>{5C22544A-7EE6-4342-B048-85BDC9FD1C3A}</a:tableStyleId>
              </a:tblPr>
              <a:tblGrid>
                <a:gridCol w="2224463">
                  <a:extLst>
                    <a:ext uri="{9D8B030D-6E8A-4147-A177-3AD203B41FA5}">
                      <a16:colId xmlns:a16="http://schemas.microsoft.com/office/drawing/2014/main" val="2069260303"/>
                    </a:ext>
                  </a:extLst>
                </a:gridCol>
                <a:gridCol w="2224463">
                  <a:extLst>
                    <a:ext uri="{9D8B030D-6E8A-4147-A177-3AD203B41FA5}">
                      <a16:colId xmlns:a16="http://schemas.microsoft.com/office/drawing/2014/main" val="3333066295"/>
                    </a:ext>
                  </a:extLst>
                </a:gridCol>
                <a:gridCol w="2224463">
                  <a:extLst>
                    <a:ext uri="{9D8B030D-6E8A-4147-A177-3AD203B41FA5}">
                      <a16:colId xmlns:a16="http://schemas.microsoft.com/office/drawing/2014/main" val="3842772213"/>
                    </a:ext>
                  </a:extLst>
                </a:gridCol>
                <a:gridCol w="2224463">
                  <a:extLst>
                    <a:ext uri="{9D8B030D-6E8A-4147-A177-3AD203B41FA5}">
                      <a16:colId xmlns:a16="http://schemas.microsoft.com/office/drawing/2014/main" val="2538946679"/>
                    </a:ext>
                  </a:extLst>
                </a:gridCol>
              </a:tblGrid>
              <a:tr h="296750">
                <a:tc>
                  <a:txBody>
                    <a:bodyPr/>
                    <a:lstStyle/>
                    <a:p>
                      <a:pPr algn="ctr">
                        <a:lnSpc>
                          <a:spcPct val="107000"/>
                        </a:lnSpc>
                        <a:spcAft>
                          <a:spcPts val="0"/>
                        </a:spcAft>
                      </a:pPr>
                      <a:r>
                        <a:rPr lang="tr-TR" sz="1600" dirty="0">
                          <a:effectLst/>
                        </a:rPr>
                        <a:t>Araç / Program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dirty="0">
                          <a:effectLst/>
                        </a:rPr>
                        <a:t>Nedir?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dirty="0">
                          <a:effectLst/>
                        </a:rPr>
                        <a:t>Ne İşe Yarar?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1600" dirty="0">
                          <a:effectLst/>
                        </a:rPr>
                        <a:t>Nasıl Kullanılır?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3148722"/>
                  </a:ext>
                </a:extLst>
              </a:tr>
            </a:tbl>
          </a:graphicData>
        </a:graphic>
      </p:graphicFrame>
      <p:graphicFrame>
        <p:nvGraphicFramePr>
          <p:cNvPr id="28" name="Tablo 27"/>
          <p:cNvGraphicFramePr>
            <a:graphicFrameLocks noGrp="1"/>
          </p:cNvGraphicFramePr>
          <p:nvPr>
            <p:extLst>
              <p:ext uri="{D42A27DB-BD31-4B8C-83A1-F6EECF244321}">
                <p14:modId xmlns:p14="http://schemas.microsoft.com/office/powerpoint/2010/main" val="343249055"/>
              </p:ext>
            </p:extLst>
          </p:nvPr>
        </p:nvGraphicFramePr>
        <p:xfrm>
          <a:off x="538925" y="4281440"/>
          <a:ext cx="8897852" cy="598296"/>
        </p:xfrm>
        <a:graphic>
          <a:graphicData uri="http://schemas.openxmlformats.org/drawingml/2006/table">
            <a:tbl>
              <a:tblPr firstRow="1" firstCol="1" bandRow="1">
                <a:tableStyleId>{5C22544A-7EE6-4342-B048-85BDC9FD1C3A}</a:tableStyleId>
              </a:tblPr>
              <a:tblGrid>
                <a:gridCol w="2224463">
                  <a:extLst>
                    <a:ext uri="{9D8B030D-6E8A-4147-A177-3AD203B41FA5}">
                      <a16:colId xmlns:a16="http://schemas.microsoft.com/office/drawing/2014/main" val="643615581"/>
                    </a:ext>
                  </a:extLst>
                </a:gridCol>
                <a:gridCol w="2224463">
                  <a:extLst>
                    <a:ext uri="{9D8B030D-6E8A-4147-A177-3AD203B41FA5}">
                      <a16:colId xmlns:a16="http://schemas.microsoft.com/office/drawing/2014/main" val="997523983"/>
                    </a:ext>
                  </a:extLst>
                </a:gridCol>
                <a:gridCol w="2224463">
                  <a:extLst>
                    <a:ext uri="{9D8B030D-6E8A-4147-A177-3AD203B41FA5}">
                      <a16:colId xmlns:a16="http://schemas.microsoft.com/office/drawing/2014/main" val="1115008063"/>
                    </a:ext>
                  </a:extLst>
                </a:gridCol>
                <a:gridCol w="2224463">
                  <a:extLst>
                    <a:ext uri="{9D8B030D-6E8A-4147-A177-3AD203B41FA5}">
                      <a16:colId xmlns:a16="http://schemas.microsoft.com/office/drawing/2014/main" val="998215334"/>
                    </a:ext>
                  </a:extLst>
                </a:gridCol>
              </a:tblGrid>
              <a:tr h="598296">
                <a:tc>
                  <a:txBody>
                    <a:bodyPr/>
                    <a:lstStyle/>
                    <a:p>
                      <a:pPr>
                        <a:lnSpc>
                          <a:spcPct val="107000"/>
                        </a:lnSpc>
                        <a:spcAft>
                          <a:spcPts val="0"/>
                        </a:spcAft>
                      </a:pP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KİTAP TARAYICI (</a:t>
                      </a:r>
                      <a:r>
                        <a:rPr lang="tr-TR" sz="1100" baseline="0" dirty="0" err="1" smtClean="0">
                          <a:effectLst/>
                          <a:latin typeface="Calibri" panose="020F0502020204030204" pitchFamily="34" charset="0"/>
                          <a:ea typeface="Calibri" panose="020F0502020204030204" pitchFamily="34" charset="0"/>
                          <a:cs typeface="Times New Roman" panose="02020603050405020304" pitchFamily="18" charset="0"/>
                        </a:rPr>
                        <a:t>Book</a:t>
                      </a: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100" baseline="0" dirty="0" err="1" smtClean="0">
                          <a:effectLst/>
                          <a:latin typeface="Calibri" panose="020F0502020204030204" pitchFamily="34" charset="0"/>
                          <a:ea typeface="Calibri" panose="020F0502020204030204" pitchFamily="34" charset="0"/>
                          <a:cs typeface="Times New Roman" panose="02020603050405020304" pitchFamily="18" charset="0"/>
                        </a:rPr>
                        <a:t>Scanner</a:t>
                      </a: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smtClean="0">
                          <a:effectLst/>
                        </a:rPr>
                        <a:t>Engelliler </a:t>
                      </a:r>
                      <a:r>
                        <a:rPr lang="tr-TR" sz="1200" dirty="0">
                          <a:effectLst/>
                        </a:rPr>
                        <a:t>için geliştirilmiş </a:t>
                      </a:r>
                      <a:r>
                        <a:rPr lang="tr-TR" sz="1200" dirty="0" smtClean="0">
                          <a:effectLst/>
                        </a:rPr>
                        <a:t>tarama cihazı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smtClean="0">
                          <a:effectLst/>
                        </a:rPr>
                        <a:t>Kitap ve defterleri tarar,</a:t>
                      </a:r>
                      <a:r>
                        <a:rPr lang="tr-TR" sz="1200" baseline="0" dirty="0" smtClean="0">
                          <a:effectLst/>
                        </a:rPr>
                        <a:t> </a:t>
                      </a:r>
                      <a:r>
                        <a:rPr lang="tr-TR" sz="1200" baseline="0" dirty="0" err="1" smtClean="0">
                          <a:effectLst/>
                        </a:rPr>
                        <a:t>pdf</a:t>
                      </a:r>
                      <a:r>
                        <a:rPr lang="tr-TR" sz="1200" baseline="0" dirty="0" smtClean="0">
                          <a:effectLst/>
                        </a:rPr>
                        <a:t> ye çevirir, </a:t>
                      </a:r>
                      <a:r>
                        <a:rPr lang="tr-TR" sz="1200" baseline="0" dirty="0" err="1" smtClean="0">
                          <a:effectLst/>
                        </a:rPr>
                        <a:t>flashdiske</a:t>
                      </a:r>
                      <a:r>
                        <a:rPr lang="tr-TR" sz="1200" baseline="0" dirty="0" smtClean="0">
                          <a:effectLst/>
                        </a:rPr>
                        <a:t> aktarır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smtClean="0">
                          <a:effectLst/>
                        </a:rPr>
                        <a:t>Personelle görüşülmelidir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57367919"/>
                  </a:ext>
                </a:extLst>
              </a:tr>
            </a:tbl>
          </a:graphicData>
        </a:graphic>
      </p:graphicFrame>
      <p:pic>
        <p:nvPicPr>
          <p:cNvPr id="29" name="Resim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4454" y="5729749"/>
            <a:ext cx="5310554" cy="625879"/>
          </a:xfrm>
          <a:prstGeom prst="rect">
            <a:avLst/>
          </a:prstGeom>
        </p:spPr>
      </p:pic>
      <p:graphicFrame>
        <p:nvGraphicFramePr>
          <p:cNvPr id="20" name="Tablo 19"/>
          <p:cNvGraphicFramePr>
            <a:graphicFrameLocks noGrp="1"/>
          </p:cNvGraphicFramePr>
          <p:nvPr>
            <p:extLst>
              <p:ext uri="{D42A27DB-BD31-4B8C-83A1-F6EECF244321}">
                <p14:modId xmlns:p14="http://schemas.microsoft.com/office/powerpoint/2010/main" val="338037078"/>
              </p:ext>
            </p:extLst>
          </p:nvPr>
        </p:nvGraphicFramePr>
        <p:xfrm>
          <a:off x="538930" y="4968069"/>
          <a:ext cx="8897856" cy="567690"/>
        </p:xfrm>
        <a:graphic>
          <a:graphicData uri="http://schemas.openxmlformats.org/drawingml/2006/table">
            <a:tbl>
              <a:tblPr firstRow="1" firstCol="1" bandRow="1">
                <a:tableStyleId>{5C22544A-7EE6-4342-B048-85BDC9FD1C3A}</a:tableStyleId>
              </a:tblPr>
              <a:tblGrid>
                <a:gridCol w="2224464">
                  <a:extLst>
                    <a:ext uri="{9D8B030D-6E8A-4147-A177-3AD203B41FA5}">
                      <a16:colId xmlns:a16="http://schemas.microsoft.com/office/drawing/2014/main" val="245909817"/>
                    </a:ext>
                  </a:extLst>
                </a:gridCol>
                <a:gridCol w="2224464">
                  <a:extLst>
                    <a:ext uri="{9D8B030D-6E8A-4147-A177-3AD203B41FA5}">
                      <a16:colId xmlns:a16="http://schemas.microsoft.com/office/drawing/2014/main" val="2069743461"/>
                    </a:ext>
                  </a:extLst>
                </a:gridCol>
                <a:gridCol w="2224464">
                  <a:extLst>
                    <a:ext uri="{9D8B030D-6E8A-4147-A177-3AD203B41FA5}">
                      <a16:colId xmlns:a16="http://schemas.microsoft.com/office/drawing/2014/main" val="3147405182"/>
                    </a:ext>
                  </a:extLst>
                </a:gridCol>
                <a:gridCol w="2224464">
                  <a:extLst>
                    <a:ext uri="{9D8B030D-6E8A-4147-A177-3AD203B41FA5}">
                      <a16:colId xmlns:a16="http://schemas.microsoft.com/office/drawing/2014/main" val="3974859837"/>
                    </a:ext>
                  </a:extLst>
                </a:gridCol>
              </a:tblGrid>
              <a:tr h="0">
                <a:tc>
                  <a:txBody>
                    <a:bodyPr/>
                    <a:lstStyle/>
                    <a:p>
                      <a:pPr lvl="0"/>
                      <a:r>
                        <a:rPr lang="tr-TR" sz="1100" b="1" kern="1200" baseline="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Braille Çeviri Programı-</a:t>
                      </a:r>
                      <a:r>
                        <a:rPr lang="tr-TR" sz="1100" b="1" kern="1200" baseline="0" dirty="0" err="1"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Duxbury</a:t>
                      </a:r>
                      <a:r>
                        <a:rPr lang="tr-TR" sz="1100" b="1" kern="1200" baseline="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a:t>
                      </a:r>
                      <a:endParaRPr lang="tr-TR" sz="1100" b="1" kern="1200" baseline="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1200" dirty="0" smtClean="0">
                          <a:effectLst/>
                        </a:rPr>
                        <a:t>Braille alfabeye çeviren ve yazıcıya kabartma yazı gönderen program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tr-TR" sz="1200" b="1" dirty="0" smtClean="0"/>
                        <a:t>Metinleri Braille alfabesine çevirir.</a:t>
                      </a:r>
                      <a:r>
                        <a:rPr lang="tr-TR" sz="1200" b="1" baseline="0" dirty="0" smtClean="0"/>
                        <a:t> </a:t>
                      </a:r>
                      <a:r>
                        <a:rPr lang="tr-TR" sz="1200" b="1" dirty="0" smtClean="0"/>
                        <a:t>Braille yazıcıya </a:t>
                      </a:r>
                      <a:r>
                        <a:rPr lang="tr-TR" sz="1200" dirty="0" smtClean="0"/>
                        <a:t>göndererek kabartma çıktı alınmasını sağlar.</a:t>
                      </a:r>
                      <a:endParaRPr lang="tr-TR" sz="1200" dirty="0"/>
                    </a:p>
                  </a:txBody>
                  <a:tcPr marL="9525" marR="9525" marT="9525" marB="9525" anchor="ctr"/>
                </a:tc>
                <a:tc>
                  <a:txBody>
                    <a:bodyPr/>
                    <a:lstStyle/>
                    <a:p>
                      <a:pPr>
                        <a:lnSpc>
                          <a:spcPct val="107000"/>
                        </a:lnSpc>
                        <a:spcAft>
                          <a:spcPts val="0"/>
                        </a:spcAft>
                      </a:pPr>
                      <a:r>
                        <a:rPr lang="tr-TR" sz="1200" dirty="0" smtClean="0">
                          <a:effectLst/>
                        </a:rPr>
                        <a:t>Program menüsünden verilen komutlarla işlem yapılır.</a:t>
                      </a:r>
                    </a:p>
                  </a:txBody>
                  <a:tcPr marL="9525" marR="9525" marT="9525" marB="9525" anchor="ctr"/>
                </a:tc>
                <a:extLst>
                  <a:ext uri="{0D108BD9-81ED-4DB2-BD59-A6C34878D82A}">
                    <a16:rowId xmlns:a16="http://schemas.microsoft.com/office/drawing/2014/main" val="1892467255"/>
                  </a:ext>
                </a:extLst>
              </a:tr>
            </a:tbl>
          </a:graphicData>
        </a:graphic>
      </p:graphicFrame>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31210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297">
        <p15:prstTrans prst="pageCurlDouble"/>
      </p:transition>
    </mc:Choice>
    <mc:Fallback xmlns="">
      <p:transition spd="slow" advTm="112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13" name="Grup 12"/>
          <p:cNvGrpSpPr/>
          <p:nvPr/>
        </p:nvGrpSpPr>
        <p:grpSpPr>
          <a:xfrm>
            <a:off x="492035" y="315694"/>
            <a:ext cx="531158" cy="758798"/>
            <a:chOff x="1" y="1200872"/>
            <a:chExt cx="531158" cy="758798"/>
          </a:xfrm>
        </p:grpSpPr>
        <p:sp>
          <p:nvSpPr>
            <p:cNvPr id="14" name="Köşeli Çift Ayraç 13"/>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7</a:t>
              </a:r>
              <a:endParaRPr lang="tr-TR" sz="1400" kern="1200" dirty="0"/>
            </a:p>
          </p:txBody>
        </p:sp>
      </p:grpSp>
      <p:grpSp>
        <p:nvGrpSpPr>
          <p:cNvPr id="16" name="Grup 15"/>
          <p:cNvGrpSpPr/>
          <p:nvPr/>
        </p:nvGrpSpPr>
        <p:grpSpPr>
          <a:xfrm>
            <a:off x="1023191" y="314710"/>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defTabSz="1155700">
                <a:lnSpc>
                  <a:spcPct val="90000"/>
                </a:lnSpc>
                <a:spcBef>
                  <a:spcPct val="0"/>
                </a:spcBef>
                <a:spcAft>
                  <a:spcPct val="15000"/>
                </a:spcAft>
                <a:buChar char="••"/>
              </a:pPr>
              <a:r>
                <a:rPr lang="tr-TR" sz="1700" dirty="0"/>
                <a:t>Engelli Öğrenci Birimi-Kütüphane Ve Dokümantasyon Daire Başkanlığı İletişim Kanalları ?</a:t>
              </a:r>
            </a:p>
          </p:txBody>
        </p:sp>
      </p:grpSp>
      <p:sp>
        <p:nvSpPr>
          <p:cNvPr id="19" name="Metin kutusu 18"/>
          <p:cNvSpPr txBox="1"/>
          <p:nvPr/>
        </p:nvSpPr>
        <p:spPr>
          <a:xfrm>
            <a:off x="467958" y="1026337"/>
            <a:ext cx="8921930" cy="2762295"/>
          </a:xfrm>
          <a:prstGeom prst="rect">
            <a:avLst/>
          </a:prstGeom>
          <a:noFill/>
        </p:spPr>
        <p:txBody>
          <a:bodyPr wrap="square" rtlCol="0">
            <a:spAutoFit/>
          </a:bodyPr>
          <a:lstStyle/>
          <a:p>
            <a:endParaRPr lang="tr-TR" dirty="0" smtClean="0"/>
          </a:p>
          <a:p>
            <a:r>
              <a:rPr lang="tr-TR" dirty="0"/>
              <a:t> </a:t>
            </a:r>
          </a:p>
          <a:p>
            <a:r>
              <a:rPr lang="tr-TR" sz="1250" b="1" dirty="0"/>
              <a:t>Adres:</a:t>
            </a:r>
            <a:r>
              <a:rPr lang="tr-TR" sz="1250" dirty="0"/>
              <a:t> Hükümet Meydanı, Valilik Ek Bina, Hükümet Caddesi Girişi, Giriş </a:t>
            </a:r>
            <a:r>
              <a:rPr lang="tr-TR" sz="1250" dirty="0" smtClean="0"/>
              <a:t>Kat Z02 </a:t>
            </a:r>
            <a:r>
              <a:rPr lang="tr-TR" sz="1250" dirty="0" err="1" smtClean="0"/>
              <a:t>Nolu</a:t>
            </a:r>
            <a:r>
              <a:rPr lang="tr-TR" sz="1250" dirty="0" smtClean="0"/>
              <a:t> Oda,</a:t>
            </a:r>
            <a:r>
              <a:rPr lang="tr-TR" sz="1250" dirty="0"/>
              <a:t> Ulus, Altındağ, ANKARA</a:t>
            </a:r>
          </a:p>
          <a:p>
            <a:r>
              <a:rPr lang="tr-TR" sz="1250" dirty="0"/>
              <a:t> </a:t>
            </a:r>
          </a:p>
          <a:p>
            <a:r>
              <a:rPr lang="tr-TR" sz="1250" b="1" dirty="0"/>
              <a:t>Telefon:</a:t>
            </a:r>
            <a:r>
              <a:rPr lang="tr-TR" sz="1250" dirty="0"/>
              <a:t> +90 312 596 44 44 (8270)</a:t>
            </a:r>
          </a:p>
          <a:p>
            <a:r>
              <a:rPr lang="tr-TR" sz="1250" dirty="0"/>
              <a:t> </a:t>
            </a:r>
          </a:p>
          <a:p>
            <a:r>
              <a:rPr lang="tr-TR" sz="1250" b="1" dirty="0"/>
              <a:t>E-posta:</a:t>
            </a:r>
            <a:r>
              <a:rPr lang="tr-TR" sz="1250" dirty="0"/>
              <a:t> </a:t>
            </a:r>
            <a:r>
              <a:rPr lang="tr-TR" sz="1250" u="sng" dirty="0">
                <a:hlinkClick r:id="rId5"/>
              </a:rPr>
              <a:t>engelsiz@asbu.edu.tr</a:t>
            </a:r>
            <a:endParaRPr lang="tr-TR" sz="1250" dirty="0"/>
          </a:p>
          <a:p>
            <a:r>
              <a:rPr lang="tr-TR" sz="1250" dirty="0"/>
              <a:t> </a:t>
            </a:r>
          </a:p>
          <a:p>
            <a:r>
              <a:rPr lang="tr-TR" sz="1250" b="1" dirty="0"/>
              <a:t>Web Sitesi: </a:t>
            </a:r>
            <a:r>
              <a:rPr lang="tr-TR" sz="1250" u="sng" dirty="0" smtClean="0">
                <a:solidFill>
                  <a:srgbClr val="0070C0"/>
                </a:solidFill>
              </a:rPr>
              <a:t>engelsiz.asbu.edu.tr</a:t>
            </a:r>
          </a:p>
          <a:p>
            <a:endParaRPr lang="tr-TR" sz="1250" u="sng" dirty="0">
              <a:solidFill>
                <a:srgbClr val="0070C0"/>
              </a:solidFill>
            </a:endParaRPr>
          </a:p>
          <a:p>
            <a:r>
              <a:rPr lang="tr-TR" sz="1250" b="1" dirty="0" err="1"/>
              <a:t>İnstagram</a:t>
            </a:r>
            <a:r>
              <a:rPr lang="tr-TR" sz="1250" b="1" dirty="0"/>
              <a:t> Hesabı: </a:t>
            </a:r>
            <a:r>
              <a:rPr lang="tr-TR" sz="1250" u="sng" dirty="0" err="1">
                <a:solidFill>
                  <a:srgbClr val="0070C0"/>
                </a:solidFill>
              </a:rPr>
              <a:t>asbu_engelliogrencibirimi</a:t>
            </a:r>
            <a:endParaRPr lang="tr-TR" sz="1250" u="sng" dirty="0">
              <a:solidFill>
                <a:srgbClr val="0070C0"/>
              </a:solidFill>
            </a:endParaRPr>
          </a:p>
          <a:p>
            <a:r>
              <a:rPr lang="tr-TR" sz="1250" dirty="0"/>
              <a:t> </a:t>
            </a:r>
          </a:p>
          <a:p>
            <a:r>
              <a:rPr lang="tr-TR" sz="1250" b="1" dirty="0"/>
              <a:t>Açık Olduğu Saatler:</a:t>
            </a:r>
            <a:r>
              <a:rPr lang="tr-TR" sz="1250" dirty="0"/>
              <a:t> Hafta İçi Her Gün 8:00-12:00 ve 13:30-17:00 Saatleri Arası</a:t>
            </a:r>
          </a:p>
        </p:txBody>
      </p:sp>
      <p:grpSp>
        <p:nvGrpSpPr>
          <p:cNvPr id="11" name="Grup 10"/>
          <p:cNvGrpSpPr/>
          <p:nvPr/>
        </p:nvGrpSpPr>
        <p:grpSpPr>
          <a:xfrm>
            <a:off x="806351" y="1179363"/>
            <a:ext cx="8618705" cy="341792"/>
            <a:chOff x="367038" y="683585"/>
            <a:chExt cx="8536899" cy="341792"/>
          </a:xfrm>
          <a:solidFill>
            <a:schemeClr val="accent1">
              <a:lumMod val="20000"/>
              <a:lumOff val="80000"/>
            </a:schemeClr>
          </a:solidFill>
        </p:grpSpPr>
        <p:sp>
          <p:nvSpPr>
            <p:cNvPr id="12" name="Dikdörtgen 11"/>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Metin kutusu 20"/>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a:solidFill>
                    <a:schemeClr val="tx1"/>
                  </a:solidFill>
                </a:rPr>
                <a:t>Engelli Öğrenci Birimi</a:t>
              </a:r>
            </a:p>
          </p:txBody>
        </p:sp>
      </p:grpSp>
      <p:sp>
        <p:nvSpPr>
          <p:cNvPr id="22" name="Oval 21"/>
          <p:cNvSpPr/>
          <p:nvPr/>
        </p:nvSpPr>
        <p:spPr>
          <a:xfrm>
            <a:off x="527204" y="1131605"/>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3" name="Grup 22"/>
          <p:cNvGrpSpPr/>
          <p:nvPr/>
        </p:nvGrpSpPr>
        <p:grpSpPr>
          <a:xfrm>
            <a:off x="658257" y="4101338"/>
            <a:ext cx="8618705" cy="341792"/>
            <a:chOff x="367038" y="683585"/>
            <a:chExt cx="8536899" cy="341792"/>
          </a:xfrm>
          <a:solidFill>
            <a:schemeClr val="accent1">
              <a:lumMod val="20000"/>
              <a:lumOff val="80000"/>
            </a:schemeClr>
          </a:solidFill>
        </p:grpSpPr>
        <p:sp>
          <p:nvSpPr>
            <p:cNvPr id="24" name="Dikdörtgen 23"/>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Metin kutusu 24"/>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dirty="0" smtClean="0">
                  <a:solidFill>
                    <a:schemeClr val="tx1"/>
                  </a:solidFill>
                </a:rPr>
                <a:t>Kütüphane </a:t>
              </a:r>
              <a:r>
                <a:rPr lang="tr-TR" dirty="0">
                  <a:solidFill>
                    <a:schemeClr val="tx1"/>
                  </a:solidFill>
                </a:rPr>
                <a:t>Ve Dokümantasyon Daire Başkanlığı</a:t>
              </a:r>
            </a:p>
          </p:txBody>
        </p:sp>
      </p:grpSp>
      <p:sp>
        <p:nvSpPr>
          <p:cNvPr id="26" name="Oval 25"/>
          <p:cNvSpPr/>
          <p:nvPr/>
        </p:nvSpPr>
        <p:spPr>
          <a:xfrm>
            <a:off x="379110" y="4053580"/>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Metin kutusu 28"/>
          <p:cNvSpPr txBox="1"/>
          <p:nvPr/>
        </p:nvSpPr>
        <p:spPr>
          <a:xfrm>
            <a:off x="467958" y="3954516"/>
            <a:ext cx="8921930" cy="2377574"/>
          </a:xfrm>
          <a:prstGeom prst="rect">
            <a:avLst/>
          </a:prstGeom>
          <a:noFill/>
        </p:spPr>
        <p:txBody>
          <a:bodyPr wrap="square" rtlCol="0">
            <a:spAutoFit/>
          </a:bodyPr>
          <a:lstStyle/>
          <a:p>
            <a:endParaRPr lang="tr-TR" dirty="0" smtClean="0"/>
          </a:p>
          <a:p>
            <a:r>
              <a:rPr lang="tr-TR" dirty="0"/>
              <a:t> </a:t>
            </a:r>
            <a:endParaRPr lang="tr-TR" dirty="0" smtClean="0"/>
          </a:p>
          <a:p>
            <a:r>
              <a:rPr lang="tr-TR" sz="1250" b="1" dirty="0" smtClean="0"/>
              <a:t>Adres</a:t>
            </a:r>
            <a:r>
              <a:rPr lang="tr-TR" sz="1250" b="1" dirty="0"/>
              <a:t>:</a:t>
            </a:r>
            <a:r>
              <a:rPr lang="tr-TR" sz="1250" dirty="0"/>
              <a:t> Hacı Bayram Mahallesi, Çankırı Caddesi No:2 Ulus, Altındağ / ANKARA</a:t>
            </a:r>
          </a:p>
          <a:p>
            <a:r>
              <a:rPr lang="tr-TR" sz="1250" dirty="0"/>
              <a:t> </a:t>
            </a:r>
          </a:p>
          <a:p>
            <a:r>
              <a:rPr lang="tr-TR" sz="1250" b="1" dirty="0"/>
              <a:t>Telefon:</a:t>
            </a:r>
            <a:r>
              <a:rPr lang="tr-TR" sz="1250" dirty="0"/>
              <a:t> 0312 596 46 10 </a:t>
            </a:r>
            <a:r>
              <a:rPr lang="tr-TR" sz="1250" dirty="0" smtClean="0"/>
              <a:t>(4601)</a:t>
            </a:r>
          </a:p>
          <a:p>
            <a:endParaRPr lang="tr-TR" sz="1250" dirty="0"/>
          </a:p>
          <a:p>
            <a:r>
              <a:rPr lang="tr-TR" sz="1250" b="1" dirty="0"/>
              <a:t>E-posta:</a:t>
            </a:r>
            <a:r>
              <a:rPr lang="tr-TR" sz="1250" dirty="0"/>
              <a:t> </a:t>
            </a:r>
            <a:r>
              <a:rPr lang="tr-TR" sz="1250" u="sng" dirty="0">
                <a:solidFill>
                  <a:srgbClr val="0070C0"/>
                </a:solidFill>
                <a:hlinkClick r:id="rId6"/>
              </a:rPr>
              <a:t>asbulibrary@asbu.edu.tr</a:t>
            </a:r>
            <a:endParaRPr lang="tr-TR" sz="1250" u="sng" dirty="0">
              <a:solidFill>
                <a:srgbClr val="0070C0"/>
              </a:solidFill>
            </a:endParaRPr>
          </a:p>
          <a:p>
            <a:r>
              <a:rPr lang="tr-TR" sz="1250" dirty="0"/>
              <a:t> </a:t>
            </a:r>
          </a:p>
          <a:p>
            <a:r>
              <a:rPr lang="tr-TR" sz="1250" b="1" dirty="0"/>
              <a:t>Web Sitesi: </a:t>
            </a:r>
            <a:r>
              <a:rPr lang="tr-TR" sz="1250" u="sng" dirty="0">
                <a:solidFill>
                  <a:srgbClr val="0070C0"/>
                </a:solidFill>
                <a:hlinkClick r:id="rId7"/>
              </a:rPr>
              <a:t>https://kutuphane.asbu.edu.tr</a:t>
            </a:r>
            <a:r>
              <a:rPr lang="tr-TR" sz="1250" u="sng" dirty="0" smtClean="0">
                <a:solidFill>
                  <a:srgbClr val="0070C0"/>
                </a:solidFill>
                <a:hlinkClick r:id="rId7"/>
              </a:rPr>
              <a:t>/</a:t>
            </a:r>
            <a:endParaRPr lang="tr-TR" sz="1250" u="sng" dirty="0" smtClean="0">
              <a:solidFill>
                <a:srgbClr val="0070C0"/>
              </a:solidFill>
            </a:endParaRPr>
          </a:p>
          <a:p>
            <a:r>
              <a:rPr lang="tr-TR" sz="1250" dirty="0"/>
              <a:t> </a:t>
            </a:r>
          </a:p>
          <a:p>
            <a:r>
              <a:rPr lang="tr-TR" sz="1250" b="1" dirty="0"/>
              <a:t>Açık Olduğu Saatler:</a:t>
            </a:r>
            <a:r>
              <a:rPr lang="tr-TR" sz="1250" dirty="0"/>
              <a:t> Hafta İçi Her Gün 8:00-12:00 ve 13:30-17:00 Saatleri Arası</a:t>
            </a:r>
          </a:p>
        </p:txBody>
      </p:sp>
      <p:pic>
        <p:nvPicPr>
          <p:cNvPr id="20" name="Resim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9358" y="2050278"/>
            <a:ext cx="2625698" cy="1757200"/>
          </a:xfrm>
          <a:prstGeom prst="rect">
            <a:avLst/>
          </a:prstGeom>
        </p:spPr>
      </p:pic>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01363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690">
        <p15:prstTrans prst="pageCurlDouble"/>
      </p:transition>
    </mc:Choice>
    <mc:Fallback xmlns="">
      <p:transition spd="slow" advTm="96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9" y="0"/>
            <a:ext cx="9920102" cy="7006002"/>
          </a:xfrm>
          <a:prstGeom prst="rect">
            <a:avLst/>
          </a:prstGeom>
        </p:spPr>
      </p:pic>
      <p:sp>
        <p:nvSpPr>
          <p:cNvPr id="5" name="Metin kutusu 4"/>
          <p:cNvSpPr txBox="1"/>
          <p:nvPr/>
        </p:nvSpPr>
        <p:spPr>
          <a:xfrm>
            <a:off x="0" y="191589"/>
            <a:ext cx="9905999" cy="3139321"/>
          </a:xfrm>
          <a:prstGeom prst="rect">
            <a:avLst/>
          </a:prstGeom>
          <a:noFill/>
        </p:spPr>
        <p:txBody>
          <a:bodyPr wrap="square" rtlCol="0">
            <a:spAutoFit/>
          </a:bodyPr>
          <a:lstStyle/>
          <a:p>
            <a:pPr algn="ctr"/>
            <a:r>
              <a:rPr lang="tr-TR" sz="3400" b="1" dirty="0" smtClean="0">
                <a:solidFill>
                  <a:srgbClr val="681D44"/>
                </a:solidFill>
              </a:rPr>
              <a:t>ENGELLİ ÖĞRENCİLER</a:t>
            </a:r>
          </a:p>
          <a:p>
            <a:pPr algn="ctr"/>
            <a:r>
              <a:rPr lang="tr-TR" sz="3400" b="1" dirty="0" smtClean="0">
                <a:solidFill>
                  <a:srgbClr val="681D44"/>
                </a:solidFill>
              </a:rPr>
              <a:t>DANIŞMA </a:t>
            </a:r>
            <a:r>
              <a:rPr lang="tr-TR" sz="3400" b="1" dirty="0">
                <a:solidFill>
                  <a:srgbClr val="681D44"/>
                </a:solidFill>
              </a:rPr>
              <a:t>VE KOORDİNASYON BİRİMİ</a:t>
            </a:r>
          </a:p>
          <a:p>
            <a:pPr algn="ctr"/>
            <a:endParaRPr lang="tr-TR" sz="3400" b="1" dirty="0" smtClean="0">
              <a:solidFill>
                <a:srgbClr val="681D44"/>
              </a:solidFill>
            </a:endParaRPr>
          </a:p>
          <a:p>
            <a:pPr algn="ctr"/>
            <a:r>
              <a:rPr lang="tr-TR" sz="3600" b="1" dirty="0" smtClean="0">
                <a:solidFill>
                  <a:srgbClr val="681D44"/>
                </a:solidFill>
              </a:rPr>
              <a:t>ENGELSİZ ÇALIŞMA SALONU</a:t>
            </a:r>
            <a:br>
              <a:rPr lang="tr-TR" sz="3600" b="1" dirty="0" smtClean="0">
                <a:solidFill>
                  <a:srgbClr val="681D44"/>
                </a:solidFill>
              </a:rPr>
            </a:br>
            <a:r>
              <a:rPr lang="tr-TR" sz="3600" b="1" dirty="0" smtClean="0">
                <a:solidFill>
                  <a:srgbClr val="681D44"/>
                </a:solidFill>
              </a:rPr>
              <a:t>TANITIM REHBERİ</a:t>
            </a:r>
          </a:p>
          <a:p>
            <a:pPr algn="ctr"/>
            <a:r>
              <a:rPr lang="tr-TR" sz="2400" b="1" dirty="0" smtClean="0">
                <a:solidFill>
                  <a:srgbClr val="681D44"/>
                </a:solidFill>
              </a:rPr>
              <a:t>(2025-26)</a:t>
            </a:r>
            <a:endParaRPr lang="tr-TR" sz="2400" b="1" dirty="0">
              <a:solidFill>
                <a:srgbClr val="681D44"/>
              </a:solidFill>
            </a:endParaRPr>
          </a:p>
        </p:txBody>
      </p:sp>
      <p:sp>
        <p:nvSpPr>
          <p:cNvPr id="6" name="Metin kutusu 3"/>
          <p:cNvSpPr txBox="1"/>
          <p:nvPr/>
        </p:nvSpPr>
        <p:spPr>
          <a:xfrm>
            <a:off x="6787662" y="5989708"/>
            <a:ext cx="3118337" cy="52322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400" b="1" i="1" dirty="0">
                <a:solidFill>
                  <a:schemeClr val="accent4">
                    <a:lumMod val="60000"/>
                    <a:lumOff val="40000"/>
                  </a:schemeClr>
                </a:solidFill>
              </a:rPr>
              <a:t>Dr. </a:t>
            </a:r>
            <a:r>
              <a:rPr lang="tr-TR" sz="1400" b="1" i="1" dirty="0" err="1">
                <a:solidFill>
                  <a:schemeClr val="accent4">
                    <a:lumMod val="60000"/>
                    <a:lumOff val="40000"/>
                  </a:schemeClr>
                </a:solidFill>
              </a:rPr>
              <a:t>Öğr</a:t>
            </a:r>
            <a:r>
              <a:rPr lang="tr-TR" sz="1400" b="1" i="1" dirty="0">
                <a:solidFill>
                  <a:schemeClr val="accent4">
                    <a:lumMod val="60000"/>
                    <a:lumOff val="40000"/>
                  </a:schemeClr>
                </a:solidFill>
              </a:rPr>
              <a:t>. </a:t>
            </a:r>
            <a:r>
              <a:rPr lang="tr-TR" sz="1400" b="1" i="1">
                <a:solidFill>
                  <a:schemeClr val="accent4">
                    <a:lumMod val="60000"/>
                    <a:lumOff val="40000"/>
                  </a:schemeClr>
                </a:solidFill>
              </a:rPr>
              <a:t>Üyesi </a:t>
            </a:r>
            <a:r>
              <a:rPr lang="tr-TR" sz="1400" b="1" i="1" smtClean="0">
                <a:solidFill>
                  <a:schemeClr val="accent4">
                    <a:lumMod val="60000"/>
                    <a:lumOff val="40000"/>
                  </a:schemeClr>
                </a:solidFill>
              </a:rPr>
              <a:t>Zehra </a:t>
            </a:r>
            <a:r>
              <a:rPr lang="tr-TR" sz="1400" b="1" i="1" dirty="0" smtClean="0">
                <a:solidFill>
                  <a:schemeClr val="accent4">
                    <a:lumMod val="60000"/>
                    <a:lumOff val="40000"/>
                  </a:schemeClr>
                </a:solidFill>
              </a:rPr>
              <a:t>ALLAHVERDİ</a:t>
            </a:r>
          </a:p>
          <a:p>
            <a:r>
              <a:rPr lang="tr-TR" sz="1400" b="1" i="1" dirty="0" smtClean="0">
                <a:solidFill>
                  <a:schemeClr val="accent4">
                    <a:lumMod val="60000"/>
                    <a:lumOff val="40000"/>
                  </a:schemeClr>
                </a:solidFill>
              </a:rPr>
              <a:t>Melahat JAFARNEZHAD</a:t>
            </a:r>
            <a:endParaRPr lang="tr-TR" sz="1400" b="1" i="1" dirty="0">
              <a:solidFill>
                <a:schemeClr val="accent4">
                  <a:lumMod val="60000"/>
                  <a:lumOff val="40000"/>
                </a:schemeClr>
              </a:solidFill>
            </a:endParaRPr>
          </a:p>
        </p:txBody>
      </p:sp>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8340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70">
        <p15:prstTrans prst="pageCurlDouble"/>
      </p:transition>
    </mc:Choice>
    <mc:Fallback xmlns="">
      <p:transition spd="slow" advTm="3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976"/>
            <a:ext cx="9906000" cy="7008042"/>
          </a:xfrm>
          <a:prstGeom prst="rect">
            <a:avLst/>
          </a:prstGeom>
        </p:spPr>
      </p:pic>
      <p:sp>
        <p:nvSpPr>
          <p:cNvPr id="5" name="Metin kutusu 4"/>
          <p:cNvSpPr txBox="1"/>
          <p:nvPr/>
        </p:nvSpPr>
        <p:spPr>
          <a:xfrm>
            <a:off x="378069" y="10169"/>
            <a:ext cx="9035897" cy="707886"/>
          </a:xfrm>
          <a:prstGeom prst="rect">
            <a:avLst/>
          </a:prstGeom>
          <a:noFill/>
        </p:spPr>
        <p:txBody>
          <a:bodyPr wrap="square" rtlCol="0">
            <a:spAutoFit/>
          </a:bodyPr>
          <a:lstStyle/>
          <a:p>
            <a:r>
              <a:rPr lang="tr-TR" sz="4000" b="1" dirty="0">
                <a:solidFill>
                  <a:srgbClr val="681D44"/>
                </a:solidFill>
                <a:latin typeface="Algerian" panose="04020705040A02060702" pitchFamily="82" charset="0"/>
              </a:rPr>
              <a:t>İÇİNDEKİLER</a:t>
            </a:r>
          </a:p>
        </p:txBody>
      </p:sp>
      <p:graphicFrame>
        <p:nvGraphicFramePr>
          <p:cNvPr id="4" name="Diyagram 3"/>
          <p:cNvGraphicFramePr/>
          <p:nvPr>
            <p:extLst>
              <p:ext uri="{D42A27DB-BD31-4B8C-83A1-F6EECF244321}">
                <p14:modId xmlns:p14="http://schemas.microsoft.com/office/powerpoint/2010/main" val="488858533"/>
              </p:ext>
            </p:extLst>
          </p:nvPr>
        </p:nvGraphicFramePr>
        <p:xfrm>
          <a:off x="480305" y="700476"/>
          <a:ext cx="8921932" cy="15386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1" name="Diyagram 30"/>
          <p:cNvGraphicFramePr/>
          <p:nvPr>
            <p:extLst>
              <p:ext uri="{D42A27DB-BD31-4B8C-83A1-F6EECF244321}">
                <p14:modId xmlns:p14="http://schemas.microsoft.com/office/powerpoint/2010/main" val="3995444908"/>
              </p:ext>
            </p:extLst>
          </p:nvPr>
        </p:nvGraphicFramePr>
        <p:xfrm>
          <a:off x="492027" y="2118974"/>
          <a:ext cx="8921932" cy="15386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36" name="Grup 35"/>
          <p:cNvGrpSpPr/>
          <p:nvPr/>
        </p:nvGrpSpPr>
        <p:grpSpPr>
          <a:xfrm>
            <a:off x="1169424" y="3531825"/>
            <a:ext cx="8232814" cy="187429"/>
            <a:chOff x="367038" y="683585"/>
            <a:chExt cx="8536899" cy="341792"/>
          </a:xfrm>
          <a:solidFill>
            <a:schemeClr val="accent1">
              <a:lumMod val="20000"/>
              <a:lumOff val="80000"/>
            </a:schemeClr>
          </a:solidFill>
        </p:grpSpPr>
        <p:sp>
          <p:nvSpPr>
            <p:cNvPr id="37" name="Dikdörtgen 36"/>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Metin kutusu 37"/>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sz="1400" dirty="0">
                  <a:solidFill>
                    <a:schemeClr val="tx1"/>
                  </a:solidFill>
                </a:rPr>
                <a:t>Ekran Büyütme </a:t>
              </a:r>
              <a:r>
                <a:rPr lang="tr-TR" sz="1400" dirty="0" smtClean="0">
                  <a:solidFill>
                    <a:schemeClr val="tx1"/>
                  </a:solidFill>
                </a:rPr>
                <a:t>Programı-</a:t>
              </a:r>
              <a:r>
                <a:rPr lang="tr-TR" sz="1400" dirty="0" err="1" smtClean="0">
                  <a:solidFill>
                    <a:schemeClr val="tx1"/>
                  </a:solidFill>
                </a:rPr>
                <a:t>Zoomtext</a:t>
              </a:r>
              <a:r>
                <a:rPr lang="tr-TR" sz="1400" dirty="0" smtClean="0">
                  <a:solidFill>
                    <a:schemeClr val="tx1"/>
                  </a:solidFill>
                </a:rPr>
                <a:t>?</a:t>
              </a:r>
              <a:endParaRPr lang="tr-TR" sz="1400" dirty="0">
                <a:solidFill>
                  <a:schemeClr val="tx1"/>
                </a:solidFill>
              </a:endParaRPr>
            </a:p>
          </p:txBody>
        </p:sp>
      </p:grpSp>
      <p:sp>
        <p:nvSpPr>
          <p:cNvPr id="39" name="Oval 38"/>
          <p:cNvSpPr/>
          <p:nvPr/>
        </p:nvSpPr>
        <p:spPr>
          <a:xfrm>
            <a:off x="890276" y="3484068"/>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0" name="Grup 39"/>
          <p:cNvGrpSpPr/>
          <p:nvPr/>
        </p:nvGrpSpPr>
        <p:grpSpPr>
          <a:xfrm>
            <a:off x="1181152" y="3921624"/>
            <a:ext cx="8232814" cy="187429"/>
            <a:chOff x="367038" y="683585"/>
            <a:chExt cx="8536899" cy="341792"/>
          </a:xfrm>
        </p:grpSpPr>
        <p:sp>
          <p:nvSpPr>
            <p:cNvPr id="41" name="Dikdörtgen 40"/>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Metin kutusu 41"/>
            <p:cNvSpPr txBox="1"/>
            <p:nvPr/>
          </p:nvSpPr>
          <p:spPr>
            <a:xfrm>
              <a:off x="367038" y="683585"/>
              <a:ext cx="8536899" cy="341792"/>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sz="1400" dirty="0">
                  <a:solidFill>
                    <a:schemeClr val="tx1"/>
                  </a:solidFill>
                </a:rPr>
                <a:t>Ekran Okuma Programı-</a:t>
              </a:r>
              <a:r>
                <a:rPr lang="tr-TR" sz="1400" dirty="0" err="1">
                  <a:solidFill>
                    <a:schemeClr val="tx1"/>
                  </a:solidFill>
                </a:rPr>
                <a:t>Jaws</a:t>
              </a:r>
              <a:r>
                <a:rPr lang="tr-TR" sz="1400" dirty="0" smtClean="0">
                  <a:solidFill>
                    <a:schemeClr val="tx1"/>
                  </a:solidFill>
                </a:rPr>
                <a:t>?</a:t>
              </a:r>
              <a:endParaRPr lang="tr-TR" sz="1400" dirty="0">
                <a:solidFill>
                  <a:schemeClr val="tx1"/>
                </a:solidFill>
              </a:endParaRPr>
            </a:p>
          </p:txBody>
        </p:sp>
      </p:grpSp>
      <p:sp>
        <p:nvSpPr>
          <p:cNvPr id="43" name="Oval 42"/>
          <p:cNvSpPr/>
          <p:nvPr/>
        </p:nvSpPr>
        <p:spPr>
          <a:xfrm>
            <a:off x="902004" y="3873867"/>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4" name="Grup 43"/>
          <p:cNvGrpSpPr/>
          <p:nvPr/>
        </p:nvGrpSpPr>
        <p:grpSpPr>
          <a:xfrm>
            <a:off x="594848" y="5808145"/>
            <a:ext cx="409977" cy="583918"/>
            <a:chOff x="0" y="1344894"/>
            <a:chExt cx="594862" cy="849801"/>
          </a:xfrm>
        </p:grpSpPr>
        <p:sp>
          <p:nvSpPr>
            <p:cNvPr id="48" name="Köşeli Çift Ayraç 47"/>
            <p:cNvSpPr/>
            <p:nvPr/>
          </p:nvSpPr>
          <p:spPr>
            <a:xfrm rot="5400000">
              <a:off x="-127470" y="1472364"/>
              <a:ext cx="849801" cy="59486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Köşeli Çift Ayraç 4"/>
            <p:cNvSpPr txBox="1"/>
            <p:nvPr/>
          </p:nvSpPr>
          <p:spPr>
            <a:xfrm>
              <a:off x="1" y="1769795"/>
              <a:ext cx="594861" cy="127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100" dirty="0"/>
                <a:t>7</a:t>
              </a:r>
            </a:p>
          </p:txBody>
        </p:sp>
      </p:grpSp>
      <p:grpSp>
        <p:nvGrpSpPr>
          <p:cNvPr id="45" name="Grup 44"/>
          <p:cNvGrpSpPr/>
          <p:nvPr/>
        </p:nvGrpSpPr>
        <p:grpSpPr>
          <a:xfrm>
            <a:off x="1004824" y="5834489"/>
            <a:ext cx="8640333" cy="353203"/>
            <a:chOff x="594862" y="1343790"/>
            <a:chExt cx="8499661" cy="552371"/>
          </a:xfrm>
        </p:grpSpPr>
        <p:sp>
          <p:nvSpPr>
            <p:cNvPr id="46" name="Aynı Yanın Köşesi Yuvarlatılmış Dikdörtgen 45"/>
            <p:cNvSpPr/>
            <p:nvPr/>
          </p:nvSpPr>
          <p:spPr>
            <a:xfrm rot="5400000">
              <a:off x="4482211" y="-2543559"/>
              <a:ext cx="552371" cy="8327070"/>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Aynı Yanın Köşesi Yuvarlatılmış Dikdörtgen 6"/>
            <p:cNvSpPr txBox="1"/>
            <p:nvPr/>
          </p:nvSpPr>
          <p:spPr>
            <a:xfrm>
              <a:off x="594862" y="1370755"/>
              <a:ext cx="8499661" cy="498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defTabSz="1155700">
                <a:lnSpc>
                  <a:spcPct val="90000"/>
                </a:lnSpc>
                <a:spcBef>
                  <a:spcPct val="0"/>
                </a:spcBef>
                <a:spcAft>
                  <a:spcPct val="15000"/>
                </a:spcAft>
                <a:buChar char="••"/>
              </a:pPr>
              <a:r>
                <a:rPr lang="tr-TR" sz="1780" dirty="0"/>
                <a:t>Engelli Öğrenci Birimi-Kütüphane Ve Dokümantasyon Daire Başkanlığı İletişim </a:t>
              </a:r>
              <a:r>
                <a:rPr lang="tr-TR" sz="1780" dirty="0" smtClean="0"/>
                <a:t>Kanalları?</a:t>
              </a:r>
              <a:endParaRPr lang="tr-TR" sz="1780" dirty="0"/>
            </a:p>
          </p:txBody>
        </p:sp>
      </p:grpSp>
      <p:grpSp>
        <p:nvGrpSpPr>
          <p:cNvPr id="35" name="Grup 34"/>
          <p:cNvGrpSpPr/>
          <p:nvPr/>
        </p:nvGrpSpPr>
        <p:grpSpPr>
          <a:xfrm>
            <a:off x="1184078" y="4320208"/>
            <a:ext cx="8232814" cy="187429"/>
            <a:chOff x="367038" y="683585"/>
            <a:chExt cx="8536899" cy="341792"/>
          </a:xfrm>
          <a:solidFill>
            <a:schemeClr val="accent1">
              <a:lumMod val="20000"/>
              <a:lumOff val="80000"/>
            </a:schemeClr>
          </a:solidFill>
        </p:grpSpPr>
        <p:sp>
          <p:nvSpPr>
            <p:cNvPr id="50" name="Dikdörtgen 49"/>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Metin kutusu 50"/>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sz="1400" dirty="0" smtClean="0">
                  <a:solidFill>
                    <a:schemeClr val="tx1"/>
                  </a:solidFill>
                </a:rPr>
                <a:t>Kameralı </a:t>
              </a:r>
              <a:r>
                <a:rPr lang="tr-TR" sz="1400" dirty="0">
                  <a:solidFill>
                    <a:schemeClr val="tx1"/>
                  </a:solidFill>
                </a:rPr>
                <a:t>Doküman Okuma </a:t>
              </a:r>
              <a:r>
                <a:rPr lang="tr-TR" sz="1400" dirty="0" smtClean="0">
                  <a:solidFill>
                    <a:schemeClr val="tx1"/>
                  </a:solidFill>
                </a:rPr>
                <a:t>Programı-</a:t>
              </a:r>
              <a:r>
                <a:rPr lang="tr-TR" sz="1400" dirty="0" err="1" smtClean="0">
                  <a:solidFill>
                    <a:schemeClr val="tx1"/>
                  </a:solidFill>
                </a:rPr>
                <a:t>Pearl</a:t>
              </a:r>
              <a:r>
                <a:rPr lang="tr-TR" sz="1400" dirty="0" smtClean="0">
                  <a:solidFill>
                    <a:schemeClr val="tx1"/>
                  </a:solidFill>
                </a:rPr>
                <a:t>?</a:t>
              </a:r>
              <a:endParaRPr lang="tr-TR" sz="1400" dirty="0">
                <a:solidFill>
                  <a:schemeClr val="tx1"/>
                </a:solidFill>
              </a:endParaRPr>
            </a:p>
          </p:txBody>
        </p:sp>
      </p:grpSp>
      <p:sp>
        <p:nvSpPr>
          <p:cNvPr id="52" name="Oval 51"/>
          <p:cNvSpPr/>
          <p:nvPr/>
        </p:nvSpPr>
        <p:spPr>
          <a:xfrm>
            <a:off x="904930" y="4272451"/>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3" name="Grup 52"/>
          <p:cNvGrpSpPr/>
          <p:nvPr/>
        </p:nvGrpSpPr>
        <p:grpSpPr>
          <a:xfrm>
            <a:off x="1187003" y="4710006"/>
            <a:ext cx="8232814" cy="187429"/>
            <a:chOff x="367038" y="683585"/>
            <a:chExt cx="8536899" cy="341792"/>
          </a:xfrm>
          <a:solidFill>
            <a:schemeClr val="accent1">
              <a:lumMod val="20000"/>
              <a:lumOff val="80000"/>
            </a:schemeClr>
          </a:solidFill>
        </p:grpSpPr>
        <p:sp>
          <p:nvSpPr>
            <p:cNvPr id="54" name="Dikdörtgen 53"/>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Metin kutusu 54"/>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sz="1400" dirty="0" smtClean="0">
                  <a:solidFill>
                    <a:schemeClr val="tx1"/>
                  </a:solidFill>
                </a:rPr>
                <a:t>Braille </a:t>
              </a:r>
              <a:r>
                <a:rPr lang="tr-TR" sz="1400" dirty="0">
                  <a:solidFill>
                    <a:schemeClr val="tx1"/>
                  </a:solidFill>
                </a:rPr>
                <a:t>Çeviri </a:t>
              </a:r>
              <a:r>
                <a:rPr lang="tr-TR" sz="1400" dirty="0" smtClean="0">
                  <a:solidFill>
                    <a:schemeClr val="tx1"/>
                  </a:solidFill>
                </a:rPr>
                <a:t>Programı-</a:t>
              </a:r>
              <a:r>
                <a:rPr lang="tr-TR" sz="1400" dirty="0" err="1" smtClean="0">
                  <a:solidFill>
                    <a:schemeClr val="tx1"/>
                  </a:solidFill>
                </a:rPr>
                <a:t>Duxbury</a:t>
              </a:r>
              <a:r>
                <a:rPr lang="tr-TR" sz="1400" dirty="0" smtClean="0">
                  <a:solidFill>
                    <a:schemeClr val="tx1"/>
                  </a:solidFill>
                </a:rPr>
                <a:t>?</a:t>
              </a:r>
              <a:endParaRPr lang="tr-TR" sz="1400" dirty="0">
                <a:solidFill>
                  <a:schemeClr val="tx1"/>
                </a:solidFill>
              </a:endParaRPr>
            </a:p>
          </p:txBody>
        </p:sp>
      </p:grpSp>
      <p:sp>
        <p:nvSpPr>
          <p:cNvPr id="56" name="Oval 55"/>
          <p:cNvSpPr/>
          <p:nvPr/>
        </p:nvSpPr>
        <p:spPr>
          <a:xfrm>
            <a:off x="907855" y="4662249"/>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7" name="Grup 56"/>
          <p:cNvGrpSpPr/>
          <p:nvPr/>
        </p:nvGrpSpPr>
        <p:grpSpPr>
          <a:xfrm>
            <a:off x="1181142" y="5099785"/>
            <a:ext cx="8232814" cy="187429"/>
            <a:chOff x="367038" y="683585"/>
            <a:chExt cx="8536899" cy="341792"/>
          </a:xfrm>
          <a:solidFill>
            <a:schemeClr val="accent1">
              <a:lumMod val="20000"/>
              <a:lumOff val="80000"/>
            </a:schemeClr>
          </a:solidFill>
        </p:grpSpPr>
        <p:sp>
          <p:nvSpPr>
            <p:cNvPr id="58" name="Dikdörtgen 57"/>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Metin kutusu 58"/>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sz="1400" dirty="0">
                  <a:solidFill>
                    <a:schemeClr val="tx1"/>
                  </a:solidFill>
                </a:rPr>
                <a:t>Braille Kabartma Yazıcı?</a:t>
              </a:r>
            </a:p>
          </p:txBody>
        </p:sp>
      </p:grpSp>
      <p:sp>
        <p:nvSpPr>
          <p:cNvPr id="60" name="Oval 59"/>
          <p:cNvSpPr/>
          <p:nvPr/>
        </p:nvSpPr>
        <p:spPr>
          <a:xfrm>
            <a:off x="901994" y="5052028"/>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2" name="Grup 31"/>
          <p:cNvGrpSpPr/>
          <p:nvPr/>
        </p:nvGrpSpPr>
        <p:grpSpPr>
          <a:xfrm>
            <a:off x="1192865" y="5498367"/>
            <a:ext cx="8232814" cy="187429"/>
            <a:chOff x="367038" y="683585"/>
            <a:chExt cx="8536899" cy="341792"/>
          </a:xfrm>
          <a:solidFill>
            <a:schemeClr val="accent1">
              <a:lumMod val="20000"/>
              <a:lumOff val="80000"/>
            </a:schemeClr>
          </a:solidFill>
        </p:grpSpPr>
        <p:sp>
          <p:nvSpPr>
            <p:cNvPr id="33" name="Dikdörtgen 32"/>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Metin kutusu 33"/>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sz="1400" dirty="0" smtClean="0">
                  <a:solidFill>
                    <a:schemeClr val="tx1"/>
                  </a:solidFill>
                </a:rPr>
                <a:t>Kitap Tarayıcı-</a:t>
              </a:r>
              <a:r>
                <a:rPr lang="tr-TR" sz="1400" dirty="0" err="1" smtClean="0">
                  <a:solidFill>
                    <a:schemeClr val="tx1"/>
                  </a:solidFill>
                </a:rPr>
                <a:t>Book</a:t>
              </a:r>
              <a:r>
                <a:rPr lang="tr-TR" sz="1400" dirty="0" smtClean="0">
                  <a:solidFill>
                    <a:schemeClr val="tx1"/>
                  </a:solidFill>
                </a:rPr>
                <a:t> </a:t>
              </a:r>
              <a:r>
                <a:rPr lang="tr-TR" sz="1400" dirty="0" err="1" smtClean="0">
                  <a:solidFill>
                    <a:schemeClr val="tx1"/>
                  </a:solidFill>
                </a:rPr>
                <a:t>Sacanner</a:t>
              </a:r>
              <a:r>
                <a:rPr lang="tr-TR" sz="1400" dirty="0" smtClean="0">
                  <a:solidFill>
                    <a:schemeClr val="tx1"/>
                  </a:solidFill>
                </a:rPr>
                <a:t>?</a:t>
              </a:r>
              <a:endParaRPr lang="tr-TR" sz="1400" dirty="0">
                <a:solidFill>
                  <a:schemeClr val="tx1"/>
                </a:solidFill>
              </a:endParaRPr>
            </a:p>
          </p:txBody>
        </p:sp>
      </p:grpSp>
      <p:sp>
        <p:nvSpPr>
          <p:cNvPr id="61" name="Oval 60"/>
          <p:cNvSpPr/>
          <p:nvPr/>
        </p:nvSpPr>
        <p:spPr>
          <a:xfrm>
            <a:off x="913717" y="5450610"/>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81220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696">
        <p15:prstTrans prst="pageCurlDouble"/>
      </p:transition>
    </mc:Choice>
    <mc:Fallback xmlns="">
      <p:transition spd="slow" advTm="56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5" y="1073998"/>
            <a:ext cx="8921929" cy="3970318"/>
          </a:xfrm>
          <a:prstGeom prst="rect">
            <a:avLst/>
          </a:prstGeom>
          <a:noFill/>
        </p:spPr>
        <p:txBody>
          <a:bodyPr wrap="square" rtlCol="0">
            <a:spAutoFit/>
          </a:bodyPr>
          <a:lstStyle/>
          <a:p>
            <a:endParaRPr lang="tr-TR" sz="1400" dirty="0" smtClean="0"/>
          </a:p>
          <a:p>
            <a:r>
              <a:rPr lang="tr-TR" sz="1400" dirty="0" smtClean="0"/>
              <a:t>Engelsiz </a:t>
            </a:r>
            <a:r>
              <a:rPr lang="tr-TR" sz="1400" dirty="0"/>
              <a:t>Çalışma Salonu, üniversitelerde engelli öğrencilerin ve personelin eğitim, araştırma ve sosyal yaşam süreçlerini desteklemek amacıyla oluşturulan, erişilebilir teknoloji ve donanımlarla donatılmış özel </a:t>
            </a:r>
            <a:r>
              <a:rPr lang="tr-TR" sz="1400" dirty="0" smtClean="0"/>
              <a:t>bir çalışma </a:t>
            </a:r>
            <a:r>
              <a:rPr lang="tr-TR" sz="1400" dirty="0"/>
              <a:t>alanıdır.</a:t>
            </a:r>
          </a:p>
          <a:p>
            <a:endParaRPr lang="tr-TR" sz="1400" b="1" dirty="0" smtClean="0"/>
          </a:p>
          <a:p>
            <a:endParaRPr lang="tr-TR" sz="1400" b="1" dirty="0" smtClean="0"/>
          </a:p>
          <a:p>
            <a:endParaRPr lang="tr-TR" sz="1400" b="1" dirty="0"/>
          </a:p>
          <a:p>
            <a:r>
              <a:rPr lang="tr-TR" sz="1400" b="1" dirty="0" smtClean="0"/>
              <a:t>Neden Açıldı?</a:t>
            </a:r>
          </a:p>
          <a:p>
            <a:endParaRPr lang="tr-TR" sz="1400" b="1" dirty="0" smtClean="0"/>
          </a:p>
          <a:p>
            <a:r>
              <a:rPr lang="tr-TR" sz="1400" b="1" dirty="0" smtClean="0"/>
              <a:t>Eşit </a:t>
            </a:r>
            <a:r>
              <a:rPr lang="tr-TR" sz="1400" b="1" dirty="0"/>
              <a:t>Eğitim İmkanı Sağlamak:</a:t>
            </a:r>
            <a:r>
              <a:rPr lang="tr-TR" sz="1400" dirty="0"/>
              <a:t> Engelli öğrencilerin ders çalışırken, sınavlara hazırlanırken veya araştırma yaparken karşılaştıkları erişim engellerini ortadan kaldırmak için.</a:t>
            </a:r>
          </a:p>
          <a:p>
            <a:r>
              <a:rPr lang="tr-TR" sz="1400" b="1" dirty="0"/>
              <a:t>Teknolojik Destek Sunmak:</a:t>
            </a:r>
            <a:r>
              <a:rPr lang="tr-TR" sz="1400" dirty="0"/>
              <a:t> Görme, işitme, ortopedik veya farklı engel gruplarının ihtiyaç duyduğu yardımcı teknolojilere erişim imkanı vermek için.</a:t>
            </a:r>
          </a:p>
          <a:p>
            <a:r>
              <a:rPr lang="tr-TR" sz="1400" b="1" dirty="0"/>
              <a:t>Akademik Çalışmaları Desteklemek:</a:t>
            </a:r>
            <a:r>
              <a:rPr lang="tr-TR" sz="1400" dirty="0"/>
              <a:t> Engellilik alanında çalışma yapan akademisyenler ve öğrencilerin kaynaklara kolayca ulaşabilmesi için.</a:t>
            </a:r>
          </a:p>
          <a:p>
            <a:r>
              <a:rPr lang="tr-TR" sz="1400" b="1" dirty="0"/>
              <a:t>Bağımsızlık ve Katılımı Güçlendirmek:</a:t>
            </a:r>
            <a:r>
              <a:rPr lang="tr-TR" sz="1400" dirty="0"/>
              <a:t> Engelli bireylerin kendi başına ders çalışabilmesi, materyal hazırlayabilmesi ve sosyal yaşama daha aktif katılabilmesi için.</a:t>
            </a:r>
          </a:p>
          <a:p>
            <a:r>
              <a:rPr lang="tr-TR" sz="1400" b="1" dirty="0"/>
              <a:t>Yasal ve Etik Sorumluluk:</a:t>
            </a:r>
            <a:r>
              <a:rPr lang="tr-TR" sz="1400" dirty="0"/>
              <a:t> Yükseköğretimde fırsat eşitliği sağlamak, ulusal ve uluslararası engelli hakları mevzuatına uygun hareket etmek için</a:t>
            </a:r>
            <a:r>
              <a:rPr lang="tr-TR" sz="1400" dirty="0" smtClean="0"/>
              <a:t>.</a:t>
            </a:r>
            <a:endParaRPr lang="tr-TR" sz="1400" dirty="0"/>
          </a:p>
        </p:txBody>
      </p:sp>
      <p:grpSp>
        <p:nvGrpSpPr>
          <p:cNvPr id="15" name="Grup 14"/>
          <p:cNvGrpSpPr/>
          <p:nvPr/>
        </p:nvGrpSpPr>
        <p:grpSpPr>
          <a:xfrm>
            <a:off x="492035" y="313497"/>
            <a:ext cx="484306" cy="691866"/>
            <a:chOff x="1" y="-1"/>
            <a:chExt cx="484306" cy="691866"/>
          </a:xfrm>
        </p:grpSpPr>
        <p:sp>
          <p:nvSpPr>
            <p:cNvPr id="19" name="Köşeli Çift Ayraç 18"/>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dirty="0"/>
                <a:t>1</a:t>
              </a:r>
              <a:endParaRPr lang="tr-TR" sz="1300" kern="1200" dirty="0"/>
            </a:p>
          </p:txBody>
        </p:sp>
      </p:grpSp>
      <p:grpSp>
        <p:nvGrpSpPr>
          <p:cNvPr id="16" name="Grup 15"/>
          <p:cNvGrpSpPr/>
          <p:nvPr/>
        </p:nvGrpSpPr>
        <p:grpSpPr>
          <a:xfrm>
            <a:off x="976340" y="314397"/>
            <a:ext cx="8437625" cy="449713"/>
            <a:chOff x="484306" y="899"/>
            <a:chExt cx="8437625" cy="449713"/>
          </a:xfrm>
        </p:grpSpPr>
        <p:sp>
          <p:nvSpPr>
            <p:cNvPr id="17" name="Aynı Yanın Köşesi Yuvarlatılmış Dikdörtgen 16"/>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lvl="0"/>
              <a:r>
                <a:rPr lang="tr-TR" sz="2000" dirty="0"/>
                <a:t>Engelsiz Çalışma Salonu Nedir?</a:t>
              </a:r>
            </a:p>
          </p:txBody>
        </p:sp>
      </p:grpSp>
      <p:sp>
        <p:nvSpPr>
          <p:cNvPr id="10" name="Sağ Ok 9"/>
          <p:cNvSpPr/>
          <p:nvPr/>
        </p:nvSpPr>
        <p:spPr>
          <a:xfrm>
            <a:off x="272228" y="137571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76290" y="244921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4773520"/>
            <a:ext cx="3428999" cy="1662450"/>
          </a:xfrm>
          <a:prstGeom prst="rect">
            <a:avLst/>
          </a:prstGeom>
        </p:spPr>
      </p:pic>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50339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617">
        <p15:prstTrans prst="pageCurlDouble"/>
      </p:transition>
    </mc:Choice>
    <mc:Fallback xmlns="">
      <p:transition spd="slow" advTm="76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2</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800" dirty="0"/>
                <a:t>Engelsiz Çalışma Salonu Nerede?</a:t>
              </a:r>
            </a:p>
          </p:txBody>
        </p:sp>
      </p:grpSp>
      <p:graphicFrame>
        <p:nvGraphicFramePr>
          <p:cNvPr id="7" name="Tablo 6"/>
          <p:cNvGraphicFramePr>
            <a:graphicFrameLocks noGrp="1"/>
          </p:cNvGraphicFramePr>
          <p:nvPr>
            <p:extLst>
              <p:ext uri="{D42A27DB-BD31-4B8C-83A1-F6EECF244321}">
                <p14:modId xmlns:p14="http://schemas.microsoft.com/office/powerpoint/2010/main" val="3470994410"/>
              </p:ext>
            </p:extLst>
          </p:nvPr>
        </p:nvGraphicFramePr>
        <p:xfrm>
          <a:off x="527204" y="1232417"/>
          <a:ext cx="8921930" cy="5273886"/>
        </p:xfrm>
        <a:graphic>
          <a:graphicData uri="http://schemas.openxmlformats.org/drawingml/2006/table">
            <a:tbl>
              <a:tblPr firstRow="1" firstCol="1" bandRow="1">
                <a:tableStyleId>{5C22544A-7EE6-4342-B048-85BDC9FD1C3A}</a:tableStyleId>
              </a:tblPr>
              <a:tblGrid>
                <a:gridCol w="8921930">
                  <a:extLst>
                    <a:ext uri="{9D8B030D-6E8A-4147-A177-3AD203B41FA5}">
                      <a16:colId xmlns:a16="http://schemas.microsoft.com/office/drawing/2014/main" val="965733324"/>
                    </a:ext>
                  </a:extLst>
                </a:gridCol>
              </a:tblGrid>
              <a:tr h="5273886">
                <a:tc>
                  <a:txBody>
                    <a:bodyPr/>
                    <a:lstStyle/>
                    <a:p>
                      <a:r>
                        <a:rPr lang="tr-TR" sz="1400" b="1" kern="1200" dirty="0" smtClean="0">
                          <a:solidFill>
                            <a:schemeClr val="tx1"/>
                          </a:solidFill>
                          <a:latin typeface="+mn-lt"/>
                          <a:ea typeface="+mn-ea"/>
                          <a:cs typeface="+mn-cs"/>
                        </a:rPr>
                        <a:t>Sümerbank Binası </a:t>
                      </a:r>
                      <a:r>
                        <a:rPr lang="tr-TR" sz="1400" b="0" kern="1200" dirty="0" smtClean="0">
                          <a:solidFill>
                            <a:schemeClr val="tx1"/>
                          </a:solidFill>
                          <a:latin typeface="+mn-lt"/>
                          <a:ea typeface="+mn-ea"/>
                          <a:cs typeface="+mn-cs"/>
                        </a:rPr>
                        <a:t>ile İş Bankası Binası arasındaki yoldan girildiğinde, sağ tarafta yer alan Sümerbank Binası yan girişinden giriş yapılacaktır.</a:t>
                      </a:r>
                    </a:p>
                    <a:p>
                      <a:r>
                        <a:rPr lang="tr-TR" sz="1400" b="0" kern="1200" dirty="0" smtClean="0">
                          <a:solidFill>
                            <a:schemeClr val="tx1"/>
                          </a:solidFill>
                          <a:latin typeface="+mn-lt"/>
                          <a:ea typeface="+mn-ea"/>
                          <a:cs typeface="+mn-cs"/>
                        </a:rPr>
                        <a:t>Binaya girişin ardından güvenlik noktasından geçilecektir.</a:t>
                      </a:r>
                    </a:p>
                    <a:p>
                      <a:endParaRPr lang="tr-TR" sz="1400" b="0" kern="1200" dirty="0" smtClean="0">
                        <a:solidFill>
                          <a:schemeClr val="tx1"/>
                        </a:solidFill>
                        <a:latin typeface="+mn-lt"/>
                        <a:ea typeface="+mn-ea"/>
                        <a:cs typeface="+mn-cs"/>
                      </a:endParaRPr>
                    </a:p>
                    <a:p>
                      <a:endParaRPr lang="tr-TR" sz="1400" b="0" kern="1200" dirty="0" smtClean="0">
                        <a:solidFill>
                          <a:schemeClr val="tx1"/>
                        </a:solidFill>
                        <a:latin typeface="+mn-lt"/>
                        <a:ea typeface="+mn-ea"/>
                        <a:cs typeface="+mn-cs"/>
                      </a:endParaRPr>
                    </a:p>
                    <a:p>
                      <a:r>
                        <a:rPr lang="tr-TR" sz="1400" b="1" kern="1200" dirty="0" smtClean="0">
                          <a:solidFill>
                            <a:schemeClr val="tx1"/>
                          </a:solidFill>
                          <a:latin typeface="+mn-lt"/>
                          <a:ea typeface="+mn-ea"/>
                          <a:cs typeface="+mn-cs"/>
                        </a:rPr>
                        <a:t>Güvenlik noktasından geçilince:</a:t>
                      </a:r>
                    </a:p>
                    <a:p>
                      <a:endParaRPr lang="tr-TR" sz="1400" b="0" kern="1200" dirty="0" smtClean="0">
                        <a:solidFill>
                          <a:schemeClr val="tx1"/>
                        </a:solidFill>
                        <a:latin typeface="+mn-lt"/>
                        <a:ea typeface="+mn-ea"/>
                        <a:cs typeface="+mn-cs"/>
                      </a:endParaRPr>
                    </a:p>
                    <a:p>
                      <a:r>
                        <a:rPr lang="tr-TR" sz="1400" b="0" kern="1200" dirty="0" smtClean="0">
                          <a:solidFill>
                            <a:schemeClr val="tx1"/>
                          </a:solidFill>
                          <a:latin typeface="+mn-lt"/>
                          <a:ea typeface="+mn-ea"/>
                          <a:cs typeface="+mn-cs"/>
                        </a:rPr>
                        <a:t>Sağdaki ilk kapıdan;</a:t>
                      </a:r>
                    </a:p>
                    <a:p>
                      <a:r>
                        <a:rPr lang="tr-TR" sz="1400" b="1" kern="1200" dirty="0" smtClean="0">
                          <a:solidFill>
                            <a:schemeClr val="tx1"/>
                          </a:solidFill>
                          <a:latin typeface="+mn-lt"/>
                          <a:ea typeface="+mn-ea"/>
                          <a:cs typeface="+mn-cs"/>
                        </a:rPr>
                        <a:t>‘Engelsiz Çalışma Salonu’na’ </a:t>
                      </a:r>
                      <a:r>
                        <a:rPr lang="tr-TR" sz="1400" b="0" kern="1200" dirty="0" smtClean="0">
                          <a:solidFill>
                            <a:schemeClr val="tx1"/>
                          </a:solidFill>
                          <a:latin typeface="+mn-lt"/>
                          <a:ea typeface="+mn-ea"/>
                          <a:cs typeface="+mn-cs"/>
                        </a:rPr>
                        <a:t>giriş yapılabilir.</a:t>
                      </a:r>
                    </a:p>
                    <a:p>
                      <a:endParaRPr lang="tr-TR" sz="1400" b="0" kern="1200" dirty="0" smtClean="0">
                        <a:solidFill>
                          <a:schemeClr val="tx1"/>
                        </a:solidFill>
                        <a:latin typeface="+mn-lt"/>
                        <a:ea typeface="+mn-ea"/>
                        <a:cs typeface="+mn-cs"/>
                      </a:endParaRPr>
                    </a:p>
                    <a:p>
                      <a:r>
                        <a:rPr lang="tr-TR" sz="1400" b="0" kern="1200" dirty="0" smtClean="0">
                          <a:solidFill>
                            <a:schemeClr val="tx1"/>
                          </a:solidFill>
                          <a:latin typeface="+mn-lt"/>
                          <a:ea typeface="+mn-ea"/>
                          <a:cs typeface="+mn-cs"/>
                        </a:rPr>
                        <a:t>Sağdaki ikinci kapıdan ise yön işaretlerini takip ederek;</a:t>
                      </a:r>
                    </a:p>
                    <a:p>
                      <a:r>
                        <a:rPr lang="tr-TR" sz="1400" b="1" kern="1200" dirty="0" smtClean="0">
                          <a:solidFill>
                            <a:schemeClr val="tx1"/>
                          </a:solidFill>
                          <a:latin typeface="+mn-lt"/>
                          <a:ea typeface="+mn-ea"/>
                          <a:cs typeface="+mn-cs"/>
                        </a:rPr>
                        <a:t>Kütüphane alanına,</a:t>
                      </a:r>
                    </a:p>
                    <a:p>
                      <a:r>
                        <a:rPr lang="tr-TR" sz="1400" b="1" kern="1200" dirty="0" smtClean="0">
                          <a:solidFill>
                            <a:schemeClr val="tx1"/>
                          </a:solidFill>
                          <a:latin typeface="+mn-lt"/>
                          <a:ea typeface="+mn-ea"/>
                          <a:cs typeface="+mn-cs"/>
                        </a:rPr>
                        <a:t>Danışma bankosuna,</a:t>
                      </a:r>
                    </a:p>
                    <a:p>
                      <a:r>
                        <a:rPr lang="tr-TR" sz="1400" b="0" kern="1200" dirty="0" smtClean="0">
                          <a:solidFill>
                            <a:schemeClr val="tx1"/>
                          </a:solidFill>
                          <a:latin typeface="+mn-lt"/>
                          <a:ea typeface="+mn-ea"/>
                          <a:cs typeface="+mn-cs"/>
                        </a:rPr>
                        <a:t>Sümerbank Binası’nın katlarına çıkan </a:t>
                      </a:r>
                      <a:r>
                        <a:rPr lang="tr-TR" sz="1400" b="1" kern="1200" dirty="0" smtClean="0">
                          <a:solidFill>
                            <a:schemeClr val="tx1"/>
                          </a:solidFill>
                          <a:latin typeface="+mn-lt"/>
                          <a:ea typeface="+mn-ea"/>
                          <a:cs typeface="+mn-cs"/>
                        </a:rPr>
                        <a:t>engelli asansörüne </a:t>
                      </a:r>
                      <a:r>
                        <a:rPr lang="tr-TR" sz="1400" b="0" kern="1200" dirty="0" smtClean="0">
                          <a:solidFill>
                            <a:schemeClr val="tx1"/>
                          </a:solidFill>
                          <a:latin typeface="+mn-lt"/>
                          <a:ea typeface="+mn-ea"/>
                          <a:cs typeface="+mn-cs"/>
                        </a:rPr>
                        <a:t>erişilebilmektedir.</a:t>
                      </a:r>
                    </a:p>
                    <a:p>
                      <a:r>
                        <a:rPr lang="tr-TR" sz="1400" b="0" kern="1200" dirty="0" smtClean="0">
                          <a:solidFill>
                            <a:schemeClr val="tx1"/>
                          </a:solidFill>
                          <a:latin typeface="+mn-lt"/>
                          <a:ea typeface="+mn-ea"/>
                          <a:cs typeface="+mn-cs"/>
                        </a:rPr>
                        <a:t>Aynı katta </a:t>
                      </a:r>
                      <a:r>
                        <a:rPr lang="tr-TR" sz="1400" b="1" kern="1200" dirty="0" smtClean="0">
                          <a:solidFill>
                            <a:schemeClr val="tx1"/>
                          </a:solidFill>
                          <a:latin typeface="+mn-lt"/>
                          <a:ea typeface="+mn-ea"/>
                          <a:cs typeface="+mn-cs"/>
                        </a:rPr>
                        <a:t>engelli tuvaleti </a:t>
                      </a:r>
                      <a:r>
                        <a:rPr lang="tr-TR" sz="1400" b="0" kern="1200" dirty="0" smtClean="0">
                          <a:solidFill>
                            <a:schemeClr val="tx1"/>
                          </a:solidFill>
                          <a:latin typeface="+mn-lt"/>
                          <a:ea typeface="+mn-ea"/>
                          <a:cs typeface="+mn-cs"/>
                        </a:rPr>
                        <a:t>de bulunmaktadır.</a:t>
                      </a:r>
                    </a:p>
                  </a:txBody>
                  <a:tcPr marL="49557" marR="31202" marT="56439" marB="0">
                    <a:solidFill>
                      <a:schemeClr val="bg1"/>
                    </a:solidFill>
                  </a:tcPr>
                </a:tc>
                <a:extLst>
                  <a:ext uri="{0D108BD9-81ED-4DB2-BD59-A6C34878D82A}">
                    <a16:rowId xmlns:a16="http://schemas.microsoft.com/office/drawing/2014/main" val="859609722"/>
                  </a:ext>
                </a:extLst>
              </a:tr>
            </a:tbl>
          </a:graphicData>
        </a:graphic>
      </p:graphicFrame>
      <p:sp>
        <p:nvSpPr>
          <p:cNvPr id="15" name="Sağ Ok 14"/>
          <p:cNvSpPr/>
          <p:nvPr/>
        </p:nvSpPr>
        <p:spPr>
          <a:xfrm>
            <a:off x="272228" y="1340537"/>
            <a:ext cx="178775" cy="110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6353" y="2751992"/>
            <a:ext cx="3528979" cy="3481754"/>
          </a:xfrm>
          <a:prstGeom prst="rect">
            <a:avLst/>
          </a:prstGeom>
        </p:spPr>
      </p:pic>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4529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6">
        <p15:prstTrans prst="pageCurlDouble"/>
      </p:transition>
    </mc:Choice>
    <mc:Fallback xmlns="">
      <p:transition spd="slow" advTm="82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10" name="Sağ Ok 9"/>
          <p:cNvSpPr/>
          <p:nvPr/>
        </p:nvSpPr>
        <p:spPr>
          <a:xfrm>
            <a:off x="207412" y="125180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392" y="1199047"/>
            <a:ext cx="2353742" cy="1199555"/>
          </a:xfrm>
          <a:prstGeom prst="rect">
            <a:avLst/>
          </a:prstGeom>
        </p:spPr>
      </p:pic>
      <p:sp>
        <p:nvSpPr>
          <p:cNvPr id="5" name="Metin kutusu 4"/>
          <p:cNvSpPr txBox="1"/>
          <p:nvPr/>
        </p:nvSpPr>
        <p:spPr>
          <a:xfrm>
            <a:off x="477733" y="1125581"/>
            <a:ext cx="8965840" cy="5170646"/>
          </a:xfrm>
          <a:prstGeom prst="rect">
            <a:avLst/>
          </a:prstGeom>
          <a:noFill/>
        </p:spPr>
        <p:txBody>
          <a:bodyPr wrap="square" rtlCol="0">
            <a:spAutoFit/>
          </a:bodyPr>
          <a:lstStyle/>
          <a:p>
            <a:r>
              <a:rPr lang="tr-TR" dirty="0"/>
              <a:t> </a:t>
            </a:r>
            <a:r>
              <a:rPr lang="tr-TR" b="1" dirty="0" smtClean="0"/>
              <a:t>Engelsiz </a:t>
            </a:r>
            <a:r>
              <a:rPr lang="tr-TR" b="1" dirty="0"/>
              <a:t>Çalışma Salonu kapsamında: </a:t>
            </a:r>
            <a:endParaRPr lang="tr-TR" dirty="0"/>
          </a:p>
          <a:p>
            <a:endParaRPr lang="tr-TR" dirty="0" smtClean="0"/>
          </a:p>
          <a:p>
            <a:endParaRPr lang="tr-TR" dirty="0" smtClean="0"/>
          </a:p>
          <a:p>
            <a:r>
              <a:rPr lang="tr-TR" sz="1600" dirty="0" smtClean="0"/>
              <a:t>• </a:t>
            </a:r>
            <a:r>
              <a:rPr lang="tr-TR" sz="1400" dirty="0"/>
              <a:t>Oturma, Kitap Okuma, Dinlenme Alanı</a:t>
            </a:r>
          </a:p>
          <a:p>
            <a:r>
              <a:rPr lang="tr-TR" sz="1400" dirty="0"/>
              <a:t>• 3 Adet Bilgisayar,</a:t>
            </a:r>
          </a:p>
          <a:p>
            <a:r>
              <a:rPr lang="tr-TR" sz="1400" dirty="0"/>
              <a:t>• 3 Adet Kulaklık,</a:t>
            </a:r>
          </a:p>
          <a:p>
            <a:r>
              <a:rPr lang="tr-TR" sz="1400" dirty="0"/>
              <a:t>• Braille Alfabeli Kitaplar,</a:t>
            </a:r>
          </a:p>
          <a:p>
            <a:r>
              <a:rPr lang="tr-TR" sz="1400" dirty="0"/>
              <a:t>• Edebi Kitaplar Ve Ders Materyalleri,</a:t>
            </a:r>
          </a:p>
          <a:p>
            <a:r>
              <a:rPr lang="tr-TR" sz="1400" dirty="0"/>
              <a:t>• Ekran Okuma Programı </a:t>
            </a:r>
            <a:r>
              <a:rPr lang="tr-TR" sz="1400" dirty="0" err="1"/>
              <a:t>Jaws</a:t>
            </a:r>
            <a:r>
              <a:rPr lang="tr-TR" sz="1400" dirty="0"/>
              <a:t>,</a:t>
            </a:r>
          </a:p>
          <a:p>
            <a:r>
              <a:rPr lang="tr-TR" sz="1400" dirty="0"/>
              <a:t>• Ekran Büyütme Programı </a:t>
            </a:r>
            <a:r>
              <a:rPr lang="tr-TR" sz="1400" dirty="0" err="1"/>
              <a:t>ZoomText</a:t>
            </a:r>
            <a:r>
              <a:rPr lang="tr-TR" sz="1400" dirty="0"/>
              <a:t>,</a:t>
            </a:r>
          </a:p>
          <a:p>
            <a:r>
              <a:rPr lang="tr-TR" sz="1400" dirty="0"/>
              <a:t>• Braille Çeviri Programı-</a:t>
            </a:r>
            <a:r>
              <a:rPr lang="tr-TR" sz="1400" dirty="0" err="1"/>
              <a:t>Duxbury</a:t>
            </a:r>
            <a:r>
              <a:rPr lang="tr-TR" sz="1400" dirty="0"/>
              <a:t>,</a:t>
            </a:r>
          </a:p>
          <a:p>
            <a:r>
              <a:rPr lang="tr-TR" sz="1400" dirty="0"/>
              <a:t>• Braille Kabartma Yazıcı,</a:t>
            </a:r>
          </a:p>
          <a:p>
            <a:r>
              <a:rPr lang="tr-TR" sz="1400" dirty="0"/>
              <a:t>• Kameralı Doküman Okuma Programı,</a:t>
            </a:r>
          </a:p>
          <a:p>
            <a:r>
              <a:rPr lang="tr-TR" sz="1400" dirty="0"/>
              <a:t>• Kitap Tarayıcı (</a:t>
            </a:r>
            <a:r>
              <a:rPr lang="tr-TR" sz="1400" dirty="0" err="1"/>
              <a:t>Book</a:t>
            </a:r>
            <a:r>
              <a:rPr lang="tr-TR" sz="1400" dirty="0"/>
              <a:t> </a:t>
            </a:r>
            <a:r>
              <a:rPr lang="tr-TR" sz="1400" dirty="0" err="1"/>
              <a:t>Scanner</a:t>
            </a:r>
            <a:r>
              <a:rPr lang="tr-TR" sz="1400" dirty="0"/>
              <a:t>),</a:t>
            </a:r>
          </a:p>
          <a:p>
            <a:r>
              <a:rPr lang="tr-TR" sz="1400" dirty="0"/>
              <a:t>• Braille Kullanım Kılavuzu,</a:t>
            </a:r>
          </a:p>
          <a:p>
            <a:r>
              <a:rPr lang="tr-TR" sz="1400" dirty="0"/>
              <a:t>• Danışma bankosu,</a:t>
            </a:r>
          </a:p>
          <a:p>
            <a:r>
              <a:rPr lang="tr-TR" sz="1400" dirty="0"/>
              <a:t>• Kütüphane Alanına Ve Engelli Asansörüne Geçiş Alanı</a:t>
            </a:r>
          </a:p>
          <a:p>
            <a:endParaRPr lang="tr-TR" sz="1400" dirty="0"/>
          </a:p>
          <a:p>
            <a:endParaRPr lang="tr-TR" sz="1400" dirty="0" smtClean="0"/>
          </a:p>
          <a:p>
            <a:r>
              <a:rPr lang="tr-TR" sz="1400" dirty="0" smtClean="0"/>
              <a:t>Bulunmaktadır</a:t>
            </a:r>
            <a:r>
              <a:rPr lang="tr-TR" sz="1400" dirty="0"/>
              <a:t>.</a:t>
            </a:r>
          </a:p>
          <a:p>
            <a:endParaRPr lang="tr-TR" dirty="0" smtClean="0"/>
          </a:p>
          <a:p>
            <a:endParaRPr lang="tr-TR" dirty="0"/>
          </a:p>
        </p:txBody>
      </p:sp>
      <p:grpSp>
        <p:nvGrpSpPr>
          <p:cNvPr id="12" name="Grup 11"/>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3</a:t>
              </a:r>
              <a:endParaRPr lang="tr-TR" sz="1400" kern="1200" dirty="0"/>
            </a:p>
          </p:txBody>
        </p:sp>
      </p:grpSp>
      <p:grpSp>
        <p:nvGrpSpPr>
          <p:cNvPr id="15" name="Grup 14"/>
          <p:cNvGrpSpPr/>
          <p:nvPr/>
        </p:nvGrpSpPr>
        <p:grpSpPr>
          <a:xfrm>
            <a:off x="1058360" y="316182"/>
            <a:ext cx="8390773" cy="493218"/>
            <a:chOff x="531157" y="987"/>
            <a:chExt cx="8390773" cy="493218"/>
          </a:xfrm>
        </p:grpSpPr>
        <p:sp>
          <p:nvSpPr>
            <p:cNvPr id="16" name="Aynı Yanın Köşesi Yuvarlatılmış Dikdörtgen 15"/>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800" dirty="0"/>
                <a:t>Engelsiz Çalışma Salonunda Neler Var?</a:t>
              </a:r>
            </a:p>
          </p:txBody>
        </p:sp>
      </p:grpSp>
      <p:pic>
        <p:nvPicPr>
          <p:cNvPr id="2"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5393" y="4626080"/>
            <a:ext cx="2348180" cy="1201521"/>
          </a:xfrm>
          <a:prstGeom prst="rect">
            <a:avLst/>
          </a:prstGeom>
        </p:spPr>
      </p:pic>
      <p:pic>
        <p:nvPicPr>
          <p:cNvPr id="4" name="Resim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381459" y="2888792"/>
            <a:ext cx="1776046" cy="1184031"/>
          </a:xfrm>
          <a:prstGeom prst="rect">
            <a:avLst/>
          </a:prstGeom>
        </p:spPr>
      </p:pic>
      <p:pic>
        <p:nvPicPr>
          <p:cNvPr id="7" name="Ses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533678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437">
        <p15:prstTrans prst="pageCurlDouble"/>
      </p:transition>
    </mc:Choice>
    <mc:Fallback xmlns="">
      <p:transition spd="slow" advTm="104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15" name="Grup 14"/>
          <p:cNvGrpSpPr/>
          <p:nvPr/>
        </p:nvGrpSpPr>
        <p:grpSpPr>
          <a:xfrm>
            <a:off x="492034" y="187711"/>
            <a:ext cx="546056" cy="743964"/>
            <a:chOff x="0" y="0"/>
            <a:chExt cx="594862" cy="849801"/>
          </a:xfrm>
        </p:grpSpPr>
        <p:sp>
          <p:nvSpPr>
            <p:cNvPr id="19" name="Köşeli Çift Ayraç 18"/>
            <p:cNvSpPr/>
            <p:nvPr/>
          </p:nvSpPr>
          <p:spPr>
            <a:xfrm rot="5400000">
              <a:off x="-127470" y="127470"/>
              <a:ext cx="849801" cy="59486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Köşeli Çift Ayraç 4"/>
            <p:cNvSpPr txBox="1"/>
            <p:nvPr/>
          </p:nvSpPr>
          <p:spPr>
            <a:xfrm>
              <a:off x="1" y="297431"/>
              <a:ext cx="594861" cy="254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4</a:t>
              </a:r>
              <a:endParaRPr lang="tr-TR" sz="1600" kern="1200" dirty="0"/>
            </a:p>
          </p:txBody>
        </p:sp>
      </p:grpSp>
      <p:grpSp>
        <p:nvGrpSpPr>
          <p:cNvPr id="16" name="Grup 15"/>
          <p:cNvGrpSpPr/>
          <p:nvPr/>
        </p:nvGrpSpPr>
        <p:grpSpPr>
          <a:xfrm>
            <a:off x="1042937" y="184639"/>
            <a:ext cx="8371028" cy="469065"/>
            <a:chOff x="594862" y="16592"/>
            <a:chExt cx="8327070" cy="552371"/>
          </a:xfrm>
        </p:grpSpPr>
        <p:sp>
          <p:nvSpPr>
            <p:cNvPr id="17" name="Aynı Yanın Köşesi Yuvarlatılmış Dikdörtgen 16"/>
            <p:cNvSpPr/>
            <p:nvPr/>
          </p:nvSpPr>
          <p:spPr>
            <a:xfrm rot="5400000">
              <a:off x="4482211" y="-3870757"/>
              <a:ext cx="552371" cy="8327070"/>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94862" y="43557"/>
              <a:ext cx="8300105" cy="4984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lvl="0"/>
              <a:r>
                <a:rPr lang="tr-TR" sz="2000" dirty="0"/>
                <a:t>Engelsiz Çalıma </a:t>
              </a:r>
              <a:r>
                <a:rPr lang="tr-TR" sz="2000" dirty="0" smtClean="0"/>
                <a:t>Salonu’nu Kimler-Hangi Amaçla </a:t>
              </a:r>
              <a:r>
                <a:rPr lang="tr-TR" sz="2000" dirty="0"/>
                <a:t>Kullanabilir?</a:t>
              </a:r>
            </a:p>
          </p:txBody>
        </p:sp>
      </p:grpSp>
      <p:sp>
        <p:nvSpPr>
          <p:cNvPr id="11" name="Metin kutusu 10"/>
          <p:cNvSpPr txBox="1"/>
          <p:nvPr/>
        </p:nvSpPr>
        <p:spPr>
          <a:xfrm>
            <a:off x="492035" y="956924"/>
            <a:ext cx="4790770" cy="5447645"/>
          </a:xfrm>
          <a:prstGeom prst="rect">
            <a:avLst/>
          </a:prstGeom>
          <a:noFill/>
        </p:spPr>
        <p:txBody>
          <a:bodyPr wrap="square" rtlCol="0">
            <a:spAutoFit/>
          </a:bodyPr>
          <a:lstStyle/>
          <a:p>
            <a:endParaRPr lang="tr-TR" sz="1400" dirty="0"/>
          </a:p>
          <a:p>
            <a:r>
              <a:rPr lang="tr-TR" sz="1400" b="1" dirty="0"/>
              <a:t>Engelli Öğrenciler:</a:t>
            </a:r>
          </a:p>
          <a:p>
            <a:r>
              <a:rPr lang="tr-TR" sz="1400" dirty="0"/>
              <a:t>Ders Çalışmak,</a:t>
            </a:r>
          </a:p>
          <a:p>
            <a:r>
              <a:rPr lang="tr-TR" sz="1400" dirty="0"/>
              <a:t>Sınavlara Hazırlanmak,</a:t>
            </a:r>
          </a:p>
          <a:p>
            <a:r>
              <a:rPr lang="tr-TR" sz="1400" dirty="0"/>
              <a:t>Ödev Hazırlamak,</a:t>
            </a:r>
          </a:p>
          <a:p>
            <a:r>
              <a:rPr lang="tr-TR" sz="1400" dirty="0"/>
              <a:t>Kitap Okumak,</a:t>
            </a:r>
          </a:p>
          <a:p>
            <a:r>
              <a:rPr lang="tr-TR" sz="1400" dirty="0"/>
              <a:t>Programları Öğrenmek,</a:t>
            </a:r>
          </a:p>
          <a:p>
            <a:r>
              <a:rPr lang="tr-TR" sz="1400" dirty="0"/>
              <a:t>Dinlenmek ve Sosyalleşmek.</a:t>
            </a:r>
          </a:p>
          <a:p>
            <a:endParaRPr lang="tr-TR" sz="1400" dirty="0"/>
          </a:p>
          <a:p>
            <a:r>
              <a:rPr lang="tr-TR" sz="1400" b="1" dirty="0"/>
              <a:t>Engelli Personeller:</a:t>
            </a:r>
          </a:p>
          <a:p>
            <a:r>
              <a:rPr lang="tr-TR" sz="1400" dirty="0"/>
              <a:t>Çalışmak,</a:t>
            </a:r>
          </a:p>
          <a:p>
            <a:r>
              <a:rPr lang="tr-TR" sz="1400" dirty="0"/>
              <a:t>Kitap Okumak,</a:t>
            </a:r>
          </a:p>
          <a:p>
            <a:r>
              <a:rPr lang="tr-TR" sz="1400" dirty="0"/>
              <a:t>Programları Öğrenmek.</a:t>
            </a:r>
          </a:p>
          <a:p>
            <a:endParaRPr lang="tr-TR" sz="1400" dirty="0"/>
          </a:p>
          <a:p>
            <a:r>
              <a:rPr lang="tr-TR" sz="1400" b="1" dirty="0"/>
              <a:t>Engelli Çocuğu Olan Personeller Ve Çocukları:</a:t>
            </a:r>
          </a:p>
          <a:p>
            <a:r>
              <a:rPr lang="tr-TR" sz="1400" dirty="0"/>
              <a:t>Personel: Çocuğuna Ders Çalıştırmak,</a:t>
            </a:r>
            <a:br>
              <a:rPr lang="tr-TR" sz="1400" dirty="0"/>
            </a:br>
            <a:r>
              <a:rPr lang="tr-TR" sz="1400" dirty="0"/>
              <a:t>Çocuk: Ders Çalışmak, Dinlenmek, Kitap Okumak ve </a:t>
            </a:r>
            <a:r>
              <a:rPr lang="tr-TR" sz="1400" dirty="0" smtClean="0"/>
              <a:t>Program</a:t>
            </a:r>
          </a:p>
          <a:p>
            <a:r>
              <a:rPr lang="tr-TR" sz="1400" dirty="0" smtClean="0"/>
              <a:t>Ve </a:t>
            </a:r>
            <a:r>
              <a:rPr lang="tr-TR" sz="1400" dirty="0"/>
              <a:t>Cihazları </a:t>
            </a:r>
            <a:r>
              <a:rPr lang="tr-TR" sz="1400" dirty="0" smtClean="0"/>
              <a:t>Öğrenmek.</a:t>
            </a:r>
          </a:p>
          <a:p>
            <a:endParaRPr lang="tr-TR" sz="1400" dirty="0"/>
          </a:p>
          <a:p>
            <a:endParaRPr lang="tr-TR" sz="1400" dirty="0" smtClean="0"/>
          </a:p>
          <a:p>
            <a:endParaRPr lang="tr-TR" sz="1400" dirty="0"/>
          </a:p>
          <a:p>
            <a:endParaRPr lang="tr-TR" sz="1400" dirty="0" smtClean="0"/>
          </a:p>
          <a:p>
            <a:r>
              <a:rPr lang="tr-TR" sz="1400" b="1" i="1" dirty="0" smtClean="0"/>
              <a:t>Dikkat! </a:t>
            </a:r>
            <a:r>
              <a:rPr lang="tr-TR" sz="1400" i="1" dirty="0" smtClean="0"/>
              <a:t>Hafta </a:t>
            </a:r>
            <a:r>
              <a:rPr lang="tr-TR" sz="1400" i="1" dirty="0"/>
              <a:t>içi her gün mesai saatleri </a:t>
            </a:r>
            <a:r>
              <a:rPr lang="tr-TR" sz="1400" i="1" dirty="0" smtClean="0"/>
              <a:t>içinde kullanabilirsiniz</a:t>
            </a:r>
            <a:r>
              <a:rPr lang="tr-TR" sz="1400" i="1" dirty="0"/>
              <a:t>.</a:t>
            </a:r>
          </a:p>
          <a:p>
            <a:endParaRPr lang="tr-TR" sz="1400" dirty="0"/>
          </a:p>
          <a:p>
            <a:endParaRPr lang="tr-TR" sz="1200" dirty="0" smtClean="0"/>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805" y="4634132"/>
            <a:ext cx="3880149" cy="1689501"/>
          </a:xfrm>
          <a:prstGeom prst="rect">
            <a:avLst/>
          </a:prstGeom>
        </p:spPr>
      </p:pic>
      <p:sp>
        <p:nvSpPr>
          <p:cNvPr id="13" name="Metin kutusu 12"/>
          <p:cNvSpPr txBox="1"/>
          <p:nvPr/>
        </p:nvSpPr>
        <p:spPr>
          <a:xfrm>
            <a:off x="4809392" y="975294"/>
            <a:ext cx="4826976" cy="3077766"/>
          </a:xfrm>
          <a:prstGeom prst="rect">
            <a:avLst/>
          </a:prstGeom>
          <a:noFill/>
        </p:spPr>
        <p:txBody>
          <a:bodyPr wrap="square" rtlCol="0">
            <a:spAutoFit/>
          </a:bodyPr>
          <a:lstStyle/>
          <a:p>
            <a:endParaRPr lang="tr-TR" sz="1200" dirty="0"/>
          </a:p>
          <a:p>
            <a:r>
              <a:rPr lang="tr-TR" sz="1400" b="1" dirty="0"/>
              <a:t>Engelli Öğrenci Akademik Birim Temsilcileri Ve Danışmanlar:</a:t>
            </a:r>
          </a:p>
          <a:p>
            <a:r>
              <a:rPr lang="tr-TR" sz="1400" dirty="0"/>
              <a:t>Ders Ve Sınav Materyallerinin Basımı,</a:t>
            </a:r>
          </a:p>
          <a:p>
            <a:r>
              <a:rPr lang="tr-TR" sz="1400" dirty="0"/>
              <a:t>Engelli Öğrenciye Destek Sağlama,</a:t>
            </a:r>
          </a:p>
          <a:p>
            <a:r>
              <a:rPr lang="tr-TR" sz="1400" dirty="0"/>
              <a:t>Programları Öğrenmek.</a:t>
            </a:r>
          </a:p>
          <a:p>
            <a:endParaRPr lang="tr-TR" sz="1400" dirty="0"/>
          </a:p>
          <a:p>
            <a:r>
              <a:rPr lang="tr-TR" sz="1400" b="1" dirty="0"/>
              <a:t>Kütüphane Ve Dokümantasyon Daire Başkanlığı Personelleri:</a:t>
            </a:r>
          </a:p>
          <a:p>
            <a:r>
              <a:rPr lang="tr-TR" sz="1400" dirty="0"/>
              <a:t>Kullanıcılara Destek Sağlama,</a:t>
            </a:r>
          </a:p>
          <a:p>
            <a:r>
              <a:rPr lang="tr-TR" sz="1400" dirty="0"/>
              <a:t>Ders Ve Sınav Materyallerinin Basımı,</a:t>
            </a:r>
          </a:p>
          <a:p>
            <a:r>
              <a:rPr lang="tr-TR" sz="1400" dirty="0"/>
              <a:t>Cihazların Ve Programların Kontrolü.</a:t>
            </a:r>
          </a:p>
          <a:p>
            <a:endParaRPr lang="tr-TR" sz="1400" dirty="0"/>
          </a:p>
          <a:p>
            <a:r>
              <a:rPr lang="tr-TR" sz="1400" b="1" dirty="0"/>
              <a:t>Engelli Öğrenci Birimi Personelleri:</a:t>
            </a:r>
          </a:p>
          <a:p>
            <a:r>
              <a:rPr lang="tr-TR" sz="1400" dirty="0"/>
              <a:t>Ders Ve Sınav Materyallerinin Basımı,</a:t>
            </a:r>
          </a:p>
          <a:p>
            <a:r>
              <a:rPr lang="tr-TR" sz="1400" dirty="0"/>
              <a:t>Engelli Öğrenci Ve Personele Destek Sağlama.</a:t>
            </a:r>
          </a:p>
        </p:txBody>
      </p:sp>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91156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815">
        <p15:prstTrans prst="pageCurlDouble"/>
      </p:transition>
    </mc:Choice>
    <mc:Fallback xmlns="">
      <p:transition spd="slow" advTm="88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3503"/>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5</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400" dirty="0"/>
                <a:t>Engelsiz Çalışma </a:t>
              </a:r>
              <a:r>
                <a:rPr lang="tr-TR" sz="2400" dirty="0" smtClean="0"/>
                <a:t>Salonu’nda Sizi Bekleyen Diğer İmkanlar?</a:t>
              </a:r>
              <a:endParaRPr lang="tr-TR" sz="2400" dirty="0"/>
            </a:p>
          </p:txBody>
        </p:sp>
      </p:gr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154" y="3758059"/>
            <a:ext cx="2742903" cy="2421171"/>
          </a:xfrm>
          <a:prstGeom prst="rect">
            <a:avLst/>
          </a:prstGeom>
        </p:spPr>
      </p:pic>
      <p:sp>
        <p:nvSpPr>
          <p:cNvPr id="5" name="Rectangle 3"/>
          <p:cNvSpPr>
            <a:spLocks noChangeArrowheads="1"/>
          </p:cNvSpPr>
          <p:nvPr/>
        </p:nvSpPr>
        <p:spPr bwMode="auto">
          <a:xfrm>
            <a:off x="518412" y="856050"/>
            <a:ext cx="892193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1400" dirty="0" smtClean="0"/>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1400" dirty="0" smtClean="0"/>
          </a:p>
          <a:p>
            <a:pPr lvl="0" eaLnBrk="0" fontAlgn="base" hangingPunct="0">
              <a:spcBef>
                <a:spcPct val="0"/>
              </a:spcBef>
              <a:spcAft>
                <a:spcPct val="0"/>
              </a:spcAft>
              <a:buFontTx/>
              <a:buChar char="•"/>
            </a:pPr>
            <a:r>
              <a:rPr lang="tr-TR" sz="1400" dirty="0"/>
              <a:t>Sakin, dikkat dağıtmayan ve rahat bir ortamda çalışma olanağı bulabilirsiniz.</a:t>
            </a:r>
          </a:p>
          <a:p>
            <a:pPr lvl="0" eaLnBrk="0" fontAlgn="base" hangingPunct="0">
              <a:spcBef>
                <a:spcPct val="0"/>
              </a:spcBef>
              <a:spcAft>
                <a:spcPct val="0"/>
              </a:spcAft>
            </a:pPr>
            <a:endParaRPr lang="tr-TR" altLang="tr-TR" sz="1400" dirty="0"/>
          </a:p>
          <a:p>
            <a:pPr marL="0" marR="0" lvl="0" indent="0" algn="l" defTabSz="914400" rtl="0" eaLnBrk="0" fontAlgn="base" latinLnBrk="0" hangingPunct="0">
              <a:lnSpc>
                <a:spcPct val="100000"/>
              </a:lnSpc>
              <a:spcBef>
                <a:spcPct val="0"/>
              </a:spcBef>
              <a:spcAft>
                <a:spcPct val="0"/>
              </a:spcAft>
              <a:buClrTx/>
              <a:buSzTx/>
              <a:buFontTx/>
              <a:buChar char="•"/>
              <a:tabLst/>
            </a:pPr>
            <a:r>
              <a:rPr lang="tr-TR" altLang="tr-TR" sz="1400" dirty="0"/>
              <a:t>Hem Braille kitaplarını hem de Türkçe basılı kitapları okuyabilirsiniz.</a:t>
            </a:r>
          </a:p>
          <a:p>
            <a:pPr marL="0" marR="0" lvl="0" indent="0" algn="l" defTabSz="914400" rtl="0" eaLnBrk="0" fontAlgn="base" latinLnBrk="0" hangingPunct="0">
              <a:lnSpc>
                <a:spcPct val="100000"/>
              </a:lnSpc>
              <a:spcBef>
                <a:spcPct val="0"/>
              </a:spcBef>
              <a:spcAft>
                <a:spcPct val="0"/>
              </a:spcAft>
              <a:buClrTx/>
              <a:buSzTx/>
              <a:tabLst/>
            </a:pPr>
            <a:endParaRPr lang="tr-TR" altLang="tr-TR" sz="1400" dirty="0"/>
          </a:p>
          <a:p>
            <a:pPr lvl="0" eaLnBrk="0" fontAlgn="base" hangingPunct="0">
              <a:spcBef>
                <a:spcPct val="0"/>
              </a:spcBef>
              <a:spcAft>
                <a:spcPct val="0"/>
              </a:spcAft>
              <a:buFontTx/>
              <a:buChar char="•"/>
            </a:pPr>
            <a:r>
              <a:rPr lang="tr-TR" altLang="tr-TR" sz="1400" dirty="0"/>
              <a:t>Bilgisayarlarda bulunan yardımcı programları öğrenip rahatça </a:t>
            </a:r>
            <a:r>
              <a:rPr lang="tr-TR" altLang="tr-TR" sz="1400" dirty="0" smtClean="0"/>
              <a:t>kullanabilirsiniz.</a:t>
            </a: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1400" dirty="0" smtClean="0"/>
          </a:p>
          <a:p>
            <a:pPr marL="0" marR="0" lvl="0" indent="0" algn="l" defTabSz="914400" rtl="0" eaLnBrk="0" fontAlgn="base" latinLnBrk="0" hangingPunct="0">
              <a:lnSpc>
                <a:spcPct val="100000"/>
              </a:lnSpc>
              <a:spcBef>
                <a:spcPct val="0"/>
              </a:spcBef>
              <a:spcAft>
                <a:spcPct val="0"/>
              </a:spcAft>
              <a:buClrTx/>
              <a:buSzTx/>
              <a:buFontTx/>
              <a:buChar char="•"/>
              <a:tabLst/>
            </a:pPr>
            <a:r>
              <a:rPr lang="tr-TR" altLang="tr-TR" sz="1400" dirty="0" smtClean="0"/>
              <a:t>Braille </a:t>
            </a:r>
            <a:r>
              <a:rPr lang="tr-TR" altLang="tr-TR" sz="1400" dirty="0"/>
              <a:t>kullanma kılavuzu sayesinde Braille alfabe okuyarak cihazları öğrenebilirsiniz.</a:t>
            </a:r>
          </a:p>
          <a:p>
            <a:pPr marL="0" marR="0" lvl="0" indent="0" algn="l" defTabSz="914400" rtl="0" eaLnBrk="0" fontAlgn="base" latinLnBrk="0" hangingPunct="0">
              <a:lnSpc>
                <a:spcPct val="100000"/>
              </a:lnSpc>
              <a:spcBef>
                <a:spcPct val="0"/>
              </a:spcBef>
              <a:spcAft>
                <a:spcPct val="0"/>
              </a:spcAft>
              <a:buClrTx/>
              <a:buSzTx/>
              <a:tabLst/>
            </a:pPr>
            <a:endParaRPr lang="tr-TR" altLang="tr-TR" sz="1400" dirty="0"/>
          </a:p>
          <a:p>
            <a:pPr marL="0" marR="0" lvl="0" indent="0" algn="l" defTabSz="914400" rtl="0" eaLnBrk="0" fontAlgn="base" latinLnBrk="0" hangingPunct="0">
              <a:lnSpc>
                <a:spcPct val="100000"/>
              </a:lnSpc>
              <a:spcBef>
                <a:spcPct val="0"/>
              </a:spcBef>
              <a:spcAft>
                <a:spcPct val="0"/>
              </a:spcAft>
              <a:buClrTx/>
              <a:buSzTx/>
              <a:buFontTx/>
              <a:buChar char="•"/>
              <a:tabLst/>
            </a:pPr>
            <a:r>
              <a:rPr lang="tr-TR" altLang="tr-TR" sz="1400" dirty="0"/>
              <a:t>Salonu kullanım sırasında ihtiyaç duyarsanız Kütüphane Ve Dokümantasyon Daire Başkanlığı’nın Engelsiz Çalışma Salonu personellerine </a:t>
            </a:r>
            <a:r>
              <a:rPr lang="tr-TR" altLang="tr-TR" sz="1400" dirty="0" smtClean="0"/>
              <a:t>danışabilir, </a:t>
            </a:r>
            <a:r>
              <a:rPr lang="tr-TR" altLang="tr-TR" sz="1400" dirty="0"/>
              <a:t>yardım alabilirsiniz.</a:t>
            </a:r>
          </a:p>
          <a:p>
            <a:pPr marL="0" marR="0" lvl="0" indent="0" algn="l" defTabSz="914400" rtl="0" eaLnBrk="0" fontAlgn="base" latinLnBrk="0" hangingPunct="0">
              <a:lnSpc>
                <a:spcPct val="100000"/>
              </a:lnSpc>
              <a:spcBef>
                <a:spcPct val="0"/>
              </a:spcBef>
              <a:spcAft>
                <a:spcPct val="0"/>
              </a:spcAft>
              <a:buClrTx/>
              <a:buSzTx/>
              <a:tabLst/>
            </a:pPr>
            <a:endParaRPr lang="tr-TR" altLang="tr-TR" sz="1400" dirty="0"/>
          </a:p>
          <a:p>
            <a:pPr marL="0" marR="0" lvl="0" indent="0" algn="l" defTabSz="914400" rtl="0" eaLnBrk="0" fontAlgn="base" latinLnBrk="0" hangingPunct="0">
              <a:lnSpc>
                <a:spcPct val="100000"/>
              </a:lnSpc>
              <a:spcBef>
                <a:spcPct val="0"/>
              </a:spcBef>
              <a:spcAft>
                <a:spcPct val="0"/>
              </a:spcAft>
              <a:buClrTx/>
              <a:buSzTx/>
              <a:tabLst/>
            </a:pPr>
            <a:endParaRPr lang="tr-TR" altLang="tr-TR" sz="1400" dirty="0"/>
          </a:p>
          <a:p>
            <a:pPr marL="0" marR="0" lvl="0" indent="0" algn="l" defTabSz="914400" rtl="0" eaLnBrk="0" fontAlgn="base" latinLnBrk="0" hangingPunct="0">
              <a:lnSpc>
                <a:spcPct val="100000"/>
              </a:lnSpc>
              <a:spcBef>
                <a:spcPct val="0"/>
              </a:spcBef>
              <a:spcAft>
                <a:spcPct val="0"/>
              </a:spcAft>
              <a:buClrTx/>
              <a:buSzTx/>
              <a:buFontTx/>
              <a:buChar char="•"/>
              <a:tabLst/>
            </a:pPr>
            <a:r>
              <a:rPr lang="tr-TR" altLang="tr-TR" sz="1400" dirty="0"/>
              <a:t>Ayrıca, GETEM (Görme Engelliler Teknoloji ve Eğitim Laboratuvarı) üyesi</a:t>
            </a:r>
          </a:p>
          <a:p>
            <a:pPr marL="0" marR="0" lvl="0" indent="0" algn="l" defTabSz="914400" rtl="0" eaLnBrk="0" fontAlgn="base" latinLnBrk="0" hangingPunct="0">
              <a:lnSpc>
                <a:spcPct val="100000"/>
              </a:lnSpc>
              <a:spcBef>
                <a:spcPct val="0"/>
              </a:spcBef>
              <a:spcAft>
                <a:spcPct val="0"/>
              </a:spcAft>
              <a:buClrTx/>
              <a:buSzTx/>
              <a:tabLst/>
            </a:pPr>
            <a:endParaRPr lang="tr-TR" altLang="tr-TR" sz="1400" dirty="0"/>
          </a:p>
          <a:p>
            <a:pPr lvl="0" eaLnBrk="0" fontAlgn="base" hangingPunct="0">
              <a:spcBef>
                <a:spcPct val="0"/>
              </a:spcBef>
              <a:spcAft>
                <a:spcPct val="0"/>
              </a:spcAft>
            </a:pPr>
            <a:r>
              <a:rPr lang="tr-TR" altLang="tr-TR" sz="1400" dirty="0"/>
              <a:t>olmak için Kütüphane Ve Dokümantasyon Daire Başkanlığı Engelsiz Çalışma Salonu</a:t>
            </a:r>
          </a:p>
          <a:p>
            <a:pPr lvl="0" eaLnBrk="0" fontAlgn="base" hangingPunct="0">
              <a:spcBef>
                <a:spcPct val="0"/>
              </a:spcBef>
              <a:spcAft>
                <a:spcPct val="0"/>
              </a:spcAft>
            </a:pPr>
            <a:endParaRPr lang="tr-TR" altLang="tr-TR" sz="1400" dirty="0"/>
          </a:p>
          <a:p>
            <a:pPr lvl="0" eaLnBrk="0" fontAlgn="base" hangingPunct="0">
              <a:spcBef>
                <a:spcPct val="0"/>
              </a:spcBef>
              <a:spcAft>
                <a:spcPct val="0"/>
              </a:spcAft>
            </a:pPr>
            <a:r>
              <a:rPr lang="tr-TR" altLang="tr-TR" sz="1400" dirty="0"/>
              <a:t>personelleriyle iletişime geçebilirsiniz.</a:t>
            </a:r>
          </a:p>
          <a:p>
            <a:pPr lvl="0" eaLnBrk="0" fontAlgn="base" hangingPunct="0">
              <a:spcBef>
                <a:spcPct val="0"/>
              </a:spcBef>
              <a:spcAft>
                <a:spcPct val="0"/>
              </a:spcAft>
            </a:pPr>
            <a:endParaRPr lang="tr-TR" altLang="tr-TR" sz="1400" dirty="0"/>
          </a:p>
          <a:p>
            <a:pPr lvl="0" eaLnBrk="0" fontAlgn="base" hangingPunct="0">
              <a:spcBef>
                <a:spcPct val="0"/>
              </a:spcBef>
              <a:spcAft>
                <a:spcPct val="0"/>
              </a:spcAft>
            </a:pPr>
            <a:endParaRPr lang="tr-TR" altLang="tr-TR" sz="1400" dirty="0"/>
          </a:p>
          <a:p>
            <a:pPr lvl="0" eaLnBrk="0" fontAlgn="base" hangingPunct="0">
              <a:spcBef>
                <a:spcPct val="0"/>
              </a:spcBef>
              <a:spcAft>
                <a:spcPct val="0"/>
              </a:spcAft>
            </a:pPr>
            <a:r>
              <a:rPr lang="tr-TR" altLang="tr-TR" sz="1400" b="1" i="1" dirty="0"/>
              <a:t>Dikkat!</a:t>
            </a:r>
            <a:r>
              <a:rPr lang="tr-TR" sz="1400" b="1" i="1" dirty="0"/>
              <a:t> </a:t>
            </a:r>
            <a:r>
              <a:rPr lang="tr-TR" sz="1400" i="1" dirty="0"/>
              <a:t>Bilgisayarların sol üst köşesinde hem Türkçe, hem Braille olarak</a:t>
            </a:r>
          </a:p>
          <a:p>
            <a:pPr lvl="0" eaLnBrk="0" fontAlgn="base" hangingPunct="0">
              <a:spcBef>
                <a:spcPct val="0"/>
              </a:spcBef>
              <a:spcAft>
                <a:spcPct val="0"/>
              </a:spcAft>
            </a:pPr>
            <a:r>
              <a:rPr lang="tr-TR" sz="1400" i="1" dirty="0"/>
              <a:t>bilgisayar şifreleri yazmaktadır. Bilgisayarları açarken şifreyi giriniz.</a:t>
            </a:r>
            <a:endParaRPr lang="tr-TR" altLang="tr-TR" sz="1400" i="1" dirty="0"/>
          </a:p>
        </p:txBody>
      </p:sp>
      <p:pic>
        <p:nvPicPr>
          <p:cNvPr id="3" name="Ses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4243374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110">
        <p15:prstTrans prst="pageCurlDouble"/>
      </p:transition>
    </mc:Choice>
    <mc:Fallback xmlns="">
      <p:transition spd="slow" advTm="10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smtClean="0"/>
                <a:t>6</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lvl="0"/>
              <a:r>
                <a:rPr lang="tr-TR" sz="2000" dirty="0"/>
                <a:t>Engelsiz Çalışma Salonu’nda ki Cihaz Ve Programlar Nasıl Kullanılır?</a:t>
              </a:r>
            </a:p>
          </p:txBody>
        </p:sp>
      </p:grpSp>
      <p:sp>
        <p:nvSpPr>
          <p:cNvPr id="17" name="Google Shape;154;p5"/>
          <p:cNvSpPr txBox="1"/>
          <p:nvPr/>
        </p:nvSpPr>
        <p:spPr>
          <a:xfrm>
            <a:off x="527204" y="1182160"/>
            <a:ext cx="8897852" cy="738623"/>
          </a:xfrm>
          <a:prstGeom prst="rect">
            <a:avLst/>
          </a:prstGeom>
          <a:noFill/>
          <a:ln>
            <a:noFill/>
          </a:ln>
        </p:spPr>
        <p:txBody>
          <a:bodyPr spcFirstLastPara="1" wrap="square" lIns="91425" tIns="45700" rIns="91425" bIns="45700" anchor="t" anchorCtr="0">
            <a:spAutoFit/>
          </a:bodyPr>
          <a:lstStyle/>
          <a:p>
            <a:r>
              <a:rPr lang="tr-TR" sz="1400" b="1" dirty="0"/>
              <a:t>Engelsiz Çalışma Salonu’nda ki </a:t>
            </a:r>
            <a:r>
              <a:rPr lang="tr-TR" sz="1400" b="1" dirty="0" smtClean="0"/>
              <a:t>Cihaz Ve Programlar:</a:t>
            </a:r>
          </a:p>
          <a:p>
            <a:endParaRPr lang="tr-TR" sz="1400" dirty="0">
              <a:sym typeface="Calibri"/>
            </a:endParaRPr>
          </a:p>
          <a:p>
            <a:endParaRPr sz="1400" dirty="0">
              <a:sym typeface="Calibri"/>
            </a:endParaRPr>
          </a:p>
        </p:txBody>
      </p:sp>
      <p:grpSp>
        <p:nvGrpSpPr>
          <p:cNvPr id="15" name="Grup 14"/>
          <p:cNvGrpSpPr/>
          <p:nvPr/>
        </p:nvGrpSpPr>
        <p:grpSpPr>
          <a:xfrm>
            <a:off x="888074" y="1755784"/>
            <a:ext cx="8232814" cy="187429"/>
            <a:chOff x="367038" y="683585"/>
            <a:chExt cx="8536899" cy="341792"/>
          </a:xfrm>
          <a:solidFill>
            <a:schemeClr val="accent1">
              <a:lumMod val="20000"/>
              <a:lumOff val="80000"/>
            </a:schemeClr>
          </a:solidFill>
        </p:grpSpPr>
        <p:sp>
          <p:nvSpPr>
            <p:cNvPr id="16" name="Dikdörtgen 15"/>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Metin kutusu 17"/>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sz="1400" dirty="0">
                  <a:solidFill>
                    <a:schemeClr val="tx1"/>
                  </a:solidFill>
                </a:rPr>
                <a:t>Ekran Büyütme </a:t>
              </a:r>
              <a:r>
                <a:rPr lang="tr-TR" sz="1400" dirty="0" smtClean="0">
                  <a:solidFill>
                    <a:schemeClr val="tx1"/>
                  </a:solidFill>
                </a:rPr>
                <a:t>Programı-</a:t>
              </a:r>
              <a:r>
                <a:rPr lang="tr-TR" sz="1400" dirty="0" err="1" smtClean="0">
                  <a:solidFill>
                    <a:schemeClr val="tx1"/>
                  </a:solidFill>
                </a:rPr>
                <a:t>Zoomtext</a:t>
              </a:r>
              <a:r>
                <a:rPr lang="tr-TR" sz="1400" dirty="0" smtClean="0">
                  <a:solidFill>
                    <a:schemeClr val="tx1"/>
                  </a:solidFill>
                </a:rPr>
                <a:t>?</a:t>
              </a:r>
              <a:endParaRPr lang="tr-TR" sz="1400" dirty="0">
                <a:solidFill>
                  <a:schemeClr val="tx1"/>
                </a:solidFill>
              </a:endParaRPr>
            </a:p>
          </p:txBody>
        </p:sp>
      </p:grpSp>
      <p:sp>
        <p:nvSpPr>
          <p:cNvPr id="19" name="Oval 18"/>
          <p:cNvSpPr/>
          <p:nvPr/>
        </p:nvSpPr>
        <p:spPr>
          <a:xfrm>
            <a:off x="608926" y="1708027"/>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4" name="Grup 23"/>
          <p:cNvGrpSpPr/>
          <p:nvPr/>
        </p:nvGrpSpPr>
        <p:grpSpPr>
          <a:xfrm>
            <a:off x="899802" y="2145583"/>
            <a:ext cx="8232814" cy="187429"/>
            <a:chOff x="367038" y="683585"/>
            <a:chExt cx="8536899" cy="341792"/>
          </a:xfrm>
        </p:grpSpPr>
        <p:sp>
          <p:nvSpPr>
            <p:cNvPr id="25" name="Dikdörtgen 24"/>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Metin kutusu 25"/>
            <p:cNvSpPr txBox="1"/>
            <p:nvPr/>
          </p:nvSpPr>
          <p:spPr>
            <a:xfrm>
              <a:off x="367038" y="683585"/>
              <a:ext cx="8536899" cy="341792"/>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sz="1400" dirty="0">
                  <a:solidFill>
                    <a:schemeClr val="tx1"/>
                  </a:solidFill>
                </a:rPr>
                <a:t>Ekran Okuma Programı-</a:t>
              </a:r>
              <a:r>
                <a:rPr lang="tr-TR" sz="1400" dirty="0" err="1">
                  <a:solidFill>
                    <a:schemeClr val="tx1"/>
                  </a:solidFill>
                </a:rPr>
                <a:t>Jaws</a:t>
              </a:r>
              <a:r>
                <a:rPr lang="tr-TR" sz="1400" dirty="0" smtClean="0">
                  <a:solidFill>
                    <a:schemeClr val="tx1"/>
                  </a:solidFill>
                </a:rPr>
                <a:t>?</a:t>
              </a:r>
              <a:endParaRPr lang="tr-TR" sz="1400" dirty="0">
                <a:solidFill>
                  <a:schemeClr val="tx1"/>
                </a:solidFill>
              </a:endParaRPr>
            </a:p>
          </p:txBody>
        </p:sp>
      </p:grpSp>
      <p:sp>
        <p:nvSpPr>
          <p:cNvPr id="27" name="Oval 26"/>
          <p:cNvSpPr/>
          <p:nvPr/>
        </p:nvSpPr>
        <p:spPr>
          <a:xfrm>
            <a:off x="620654" y="2097826"/>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8" name="Grup 27"/>
          <p:cNvGrpSpPr/>
          <p:nvPr/>
        </p:nvGrpSpPr>
        <p:grpSpPr>
          <a:xfrm>
            <a:off x="902728" y="2544167"/>
            <a:ext cx="8232814" cy="187429"/>
            <a:chOff x="367038" y="683585"/>
            <a:chExt cx="8536899" cy="341792"/>
          </a:xfrm>
          <a:solidFill>
            <a:schemeClr val="accent1">
              <a:lumMod val="20000"/>
              <a:lumOff val="80000"/>
            </a:schemeClr>
          </a:solidFill>
        </p:grpSpPr>
        <p:sp>
          <p:nvSpPr>
            <p:cNvPr id="29" name="Dikdörtgen 28"/>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Metin kutusu 29"/>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sz="1400" dirty="0" smtClean="0">
                  <a:solidFill>
                    <a:schemeClr val="tx1"/>
                  </a:solidFill>
                </a:rPr>
                <a:t>Kameralı </a:t>
              </a:r>
              <a:r>
                <a:rPr lang="tr-TR" sz="1400" dirty="0">
                  <a:solidFill>
                    <a:schemeClr val="tx1"/>
                  </a:solidFill>
                </a:rPr>
                <a:t>Doküman Okuma </a:t>
              </a:r>
              <a:r>
                <a:rPr lang="tr-TR" sz="1400" dirty="0" smtClean="0">
                  <a:solidFill>
                    <a:schemeClr val="tx1"/>
                  </a:solidFill>
                </a:rPr>
                <a:t>Programı-</a:t>
              </a:r>
              <a:r>
                <a:rPr lang="tr-TR" sz="1400" dirty="0" err="1" smtClean="0">
                  <a:solidFill>
                    <a:schemeClr val="tx1"/>
                  </a:solidFill>
                </a:rPr>
                <a:t>Pearl</a:t>
              </a:r>
              <a:r>
                <a:rPr lang="tr-TR" sz="1400" dirty="0" smtClean="0">
                  <a:solidFill>
                    <a:schemeClr val="tx1"/>
                  </a:solidFill>
                </a:rPr>
                <a:t>?</a:t>
              </a:r>
              <a:endParaRPr lang="tr-TR" sz="1400" dirty="0">
                <a:solidFill>
                  <a:schemeClr val="tx1"/>
                </a:solidFill>
              </a:endParaRPr>
            </a:p>
          </p:txBody>
        </p:sp>
      </p:grpSp>
      <p:sp>
        <p:nvSpPr>
          <p:cNvPr id="31" name="Oval 30"/>
          <p:cNvSpPr/>
          <p:nvPr/>
        </p:nvSpPr>
        <p:spPr>
          <a:xfrm>
            <a:off x="623580" y="2496410"/>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2" name="Grup 31"/>
          <p:cNvGrpSpPr/>
          <p:nvPr/>
        </p:nvGrpSpPr>
        <p:grpSpPr>
          <a:xfrm>
            <a:off x="905653" y="2933965"/>
            <a:ext cx="8232814" cy="187429"/>
            <a:chOff x="367038" y="683585"/>
            <a:chExt cx="8536899" cy="341792"/>
          </a:xfrm>
          <a:solidFill>
            <a:schemeClr val="accent1">
              <a:lumMod val="20000"/>
              <a:lumOff val="80000"/>
            </a:schemeClr>
          </a:solidFill>
        </p:grpSpPr>
        <p:sp>
          <p:nvSpPr>
            <p:cNvPr id="33" name="Dikdörtgen 32"/>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Metin kutusu 33"/>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sz="1400" dirty="0" smtClean="0">
                  <a:solidFill>
                    <a:schemeClr val="tx1"/>
                  </a:solidFill>
                </a:rPr>
                <a:t>Braille </a:t>
              </a:r>
              <a:r>
                <a:rPr lang="tr-TR" sz="1400" dirty="0">
                  <a:solidFill>
                    <a:schemeClr val="tx1"/>
                  </a:solidFill>
                </a:rPr>
                <a:t>Çeviri </a:t>
              </a:r>
              <a:r>
                <a:rPr lang="tr-TR" sz="1400" dirty="0" smtClean="0">
                  <a:solidFill>
                    <a:schemeClr val="tx1"/>
                  </a:solidFill>
                </a:rPr>
                <a:t>Programı-</a:t>
              </a:r>
              <a:r>
                <a:rPr lang="tr-TR" sz="1400" dirty="0" err="1" smtClean="0">
                  <a:solidFill>
                    <a:schemeClr val="tx1"/>
                  </a:solidFill>
                </a:rPr>
                <a:t>Duxbury</a:t>
              </a:r>
              <a:r>
                <a:rPr lang="tr-TR" sz="1400" dirty="0" smtClean="0">
                  <a:solidFill>
                    <a:schemeClr val="tx1"/>
                  </a:solidFill>
                </a:rPr>
                <a:t>?</a:t>
              </a:r>
              <a:endParaRPr lang="tr-TR" sz="1400" dirty="0">
                <a:solidFill>
                  <a:schemeClr val="tx1"/>
                </a:solidFill>
              </a:endParaRPr>
            </a:p>
          </p:txBody>
        </p:sp>
      </p:grpSp>
      <p:sp>
        <p:nvSpPr>
          <p:cNvPr id="35" name="Oval 34"/>
          <p:cNvSpPr/>
          <p:nvPr/>
        </p:nvSpPr>
        <p:spPr>
          <a:xfrm>
            <a:off x="626505" y="2886208"/>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6" name="Grup 35"/>
          <p:cNvGrpSpPr/>
          <p:nvPr/>
        </p:nvGrpSpPr>
        <p:grpSpPr>
          <a:xfrm>
            <a:off x="899792" y="3323744"/>
            <a:ext cx="8232814" cy="187429"/>
            <a:chOff x="367038" y="683585"/>
            <a:chExt cx="8536899" cy="341792"/>
          </a:xfrm>
          <a:solidFill>
            <a:schemeClr val="accent1">
              <a:lumMod val="20000"/>
              <a:lumOff val="80000"/>
            </a:schemeClr>
          </a:solidFill>
        </p:grpSpPr>
        <p:sp>
          <p:nvSpPr>
            <p:cNvPr id="37" name="Dikdörtgen 36"/>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Metin kutusu 37"/>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r>
                <a:rPr lang="tr-TR" sz="1400" dirty="0">
                  <a:solidFill>
                    <a:schemeClr val="tx1"/>
                  </a:solidFill>
                </a:rPr>
                <a:t>Braille Kabartma Yazıcı?</a:t>
              </a:r>
            </a:p>
          </p:txBody>
        </p:sp>
      </p:grpSp>
      <p:sp>
        <p:nvSpPr>
          <p:cNvPr id="39" name="Oval 38"/>
          <p:cNvSpPr/>
          <p:nvPr/>
        </p:nvSpPr>
        <p:spPr>
          <a:xfrm>
            <a:off x="620644" y="3275987"/>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0" name="Grup 39"/>
          <p:cNvGrpSpPr/>
          <p:nvPr/>
        </p:nvGrpSpPr>
        <p:grpSpPr>
          <a:xfrm>
            <a:off x="911515" y="3722326"/>
            <a:ext cx="8232814" cy="187429"/>
            <a:chOff x="367038" y="683585"/>
            <a:chExt cx="8536899" cy="341792"/>
          </a:xfrm>
          <a:solidFill>
            <a:schemeClr val="accent1">
              <a:lumMod val="20000"/>
              <a:lumOff val="80000"/>
            </a:schemeClr>
          </a:solidFill>
        </p:grpSpPr>
        <p:sp>
          <p:nvSpPr>
            <p:cNvPr id="41" name="Dikdörtgen 40"/>
            <p:cNvSpPr/>
            <p:nvPr/>
          </p:nvSpPr>
          <p:spPr>
            <a:xfrm>
              <a:off x="367038" y="683585"/>
              <a:ext cx="8536899" cy="3417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Metin kutusu 41"/>
            <p:cNvSpPr txBox="1"/>
            <p:nvPr/>
          </p:nvSpPr>
          <p:spPr>
            <a:xfrm>
              <a:off x="367038" y="683585"/>
              <a:ext cx="8536899" cy="3417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r>
                <a:rPr lang="tr-TR" sz="1400" dirty="0" smtClean="0">
                  <a:solidFill>
                    <a:schemeClr val="tx1"/>
                  </a:solidFill>
                </a:rPr>
                <a:t>Kitap Tarayıcı-</a:t>
              </a:r>
              <a:r>
                <a:rPr lang="tr-TR" sz="1400" dirty="0" err="1" smtClean="0">
                  <a:solidFill>
                    <a:schemeClr val="tx1"/>
                  </a:solidFill>
                </a:rPr>
                <a:t>Book</a:t>
              </a:r>
              <a:r>
                <a:rPr lang="tr-TR" sz="1400" dirty="0" smtClean="0">
                  <a:solidFill>
                    <a:schemeClr val="tx1"/>
                  </a:solidFill>
                </a:rPr>
                <a:t> </a:t>
              </a:r>
              <a:r>
                <a:rPr lang="tr-TR" sz="1400" dirty="0" err="1" smtClean="0">
                  <a:solidFill>
                    <a:schemeClr val="tx1"/>
                  </a:solidFill>
                </a:rPr>
                <a:t>Sacanner</a:t>
              </a:r>
              <a:r>
                <a:rPr lang="tr-TR" sz="1400" dirty="0" smtClean="0">
                  <a:solidFill>
                    <a:schemeClr val="tx1"/>
                  </a:solidFill>
                </a:rPr>
                <a:t>?</a:t>
              </a:r>
              <a:endParaRPr lang="tr-TR" sz="1400" dirty="0">
                <a:solidFill>
                  <a:schemeClr val="tx1"/>
                </a:solidFill>
              </a:endParaRPr>
            </a:p>
          </p:txBody>
        </p:sp>
      </p:grpSp>
      <p:sp>
        <p:nvSpPr>
          <p:cNvPr id="43" name="Oval 42"/>
          <p:cNvSpPr/>
          <p:nvPr/>
        </p:nvSpPr>
        <p:spPr>
          <a:xfrm>
            <a:off x="632367" y="3674569"/>
            <a:ext cx="427241" cy="2342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Google Shape;154;p5"/>
          <p:cNvSpPr txBox="1"/>
          <p:nvPr/>
        </p:nvSpPr>
        <p:spPr>
          <a:xfrm>
            <a:off x="527204" y="4339780"/>
            <a:ext cx="8897852" cy="2462172"/>
          </a:xfrm>
          <a:prstGeom prst="rect">
            <a:avLst/>
          </a:prstGeom>
          <a:noFill/>
          <a:ln>
            <a:noFill/>
          </a:ln>
        </p:spPr>
        <p:txBody>
          <a:bodyPr spcFirstLastPara="1" wrap="square" lIns="91425" tIns="45700" rIns="91425" bIns="45700" anchor="t" anchorCtr="0">
            <a:spAutoFit/>
          </a:bodyPr>
          <a:lstStyle/>
          <a:p>
            <a:r>
              <a:rPr lang="tr-TR" sz="1400" b="1" i="1" dirty="0"/>
              <a:t>Dikkat! </a:t>
            </a:r>
            <a:r>
              <a:rPr lang="tr-TR" sz="1400" i="1" dirty="0"/>
              <a:t>Bu cihaz ve programları ne olduğunu, ne işe yaradığını ve nasıl kullanıldıklarını öğrenmek </a:t>
            </a:r>
            <a:r>
              <a:rPr lang="tr-TR" sz="1400" i="1" dirty="0" smtClean="0"/>
              <a:t>için @</a:t>
            </a:r>
            <a:r>
              <a:rPr lang="tr-TR" sz="1400" i="1" dirty="0" err="1" smtClean="0"/>
              <a:t>ASBUEngelliOgrenciBirimi</a:t>
            </a:r>
            <a:r>
              <a:rPr lang="tr-TR" sz="1400" i="1" dirty="0" smtClean="0"/>
              <a:t> </a:t>
            </a:r>
            <a:r>
              <a:rPr lang="tr-TR" sz="1400" i="1" dirty="0" err="1"/>
              <a:t>youtube</a:t>
            </a:r>
            <a:r>
              <a:rPr lang="tr-TR" sz="1400" i="1" dirty="0"/>
              <a:t> kanalımızda Engelsiz Çalışma Salonu oynatma listesinde yer </a:t>
            </a:r>
            <a:r>
              <a:rPr lang="tr-TR" sz="1400" i="1" dirty="0" smtClean="0"/>
              <a:t>alan</a:t>
            </a:r>
          </a:p>
          <a:p>
            <a:r>
              <a:rPr lang="tr-TR" sz="1400" i="1" dirty="0" smtClean="0"/>
              <a:t>eğitim </a:t>
            </a:r>
            <a:r>
              <a:rPr lang="tr-TR" sz="1400" i="1" dirty="0"/>
              <a:t>videolarımızı </a:t>
            </a:r>
            <a:r>
              <a:rPr lang="tr-TR" sz="1400" i="1" dirty="0" smtClean="0"/>
              <a:t>da izleyebilirsiniz.</a:t>
            </a:r>
          </a:p>
          <a:p>
            <a:endParaRPr lang="tr-TR" sz="1400" dirty="0" smtClean="0"/>
          </a:p>
          <a:p>
            <a:r>
              <a:rPr lang="tr-TR" sz="1400" dirty="0" smtClean="0"/>
              <a:t>Veya </a:t>
            </a:r>
            <a:r>
              <a:rPr lang="tr-TR" sz="1400" dirty="0"/>
              <a:t>salondaki bilgisayarların masaüstünde bulunan eğitim sunumu ve videoların </a:t>
            </a:r>
            <a:r>
              <a:rPr lang="tr-TR" sz="1400" dirty="0" smtClean="0"/>
              <a:t>yer</a:t>
            </a:r>
          </a:p>
          <a:p>
            <a:r>
              <a:rPr lang="tr-TR" sz="1400" dirty="0" smtClean="0"/>
              <a:t>aldığı </a:t>
            </a:r>
            <a:r>
              <a:rPr lang="tr-TR" sz="1400" dirty="0"/>
              <a:t>dosyalara erişebilirsiniz</a:t>
            </a:r>
            <a:r>
              <a:rPr lang="tr-TR" sz="1400" dirty="0" smtClean="0"/>
              <a:t>.</a:t>
            </a:r>
            <a:endParaRPr lang="tr-TR" sz="1400" i="1" dirty="0"/>
          </a:p>
          <a:p>
            <a:endParaRPr lang="tr-TR" sz="1400" i="1" dirty="0"/>
          </a:p>
          <a:p>
            <a:r>
              <a:rPr lang="tr-TR" sz="1400" i="1" dirty="0"/>
              <a:t>Link</a:t>
            </a:r>
            <a:r>
              <a:rPr lang="tr-TR" sz="1400" i="1" dirty="0"/>
              <a:t>: </a:t>
            </a:r>
            <a:r>
              <a:rPr lang="tr-TR" sz="1050" i="1" dirty="0">
                <a:hlinkClick r:id="rId6"/>
              </a:rPr>
              <a:t>https://</a:t>
            </a:r>
            <a:r>
              <a:rPr lang="tr-TR" sz="1050" i="1" dirty="0" smtClean="0">
                <a:hlinkClick r:id="rId6"/>
              </a:rPr>
              <a:t>www.youtube.com/watch?v=FPrKP-cpYPg&amp;list=PLfzUEm-sIVQZBw4tADZ-rc9eBhnST71Ik&amp;index=1</a:t>
            </a:r>
            <a:endParaRPr lang="tr-TR" sz="1050" i="1" dirty="0" smtClean="0"/>
          </a:p>
          <a:p>
            <a:endParaRPr lang="tr-TR" sz="1400" i="1" dirty="0"/>
          </a:p>
          <a:p>
            <a:endParaRPr lang="tr-TR" sz="1400" dirty="0">
              <a:sym typeface="Calibri"/>
            </a:endParaRPr>
          </a:p>
          <a:p>
            <a:endParaRPr sz="1400" dirty="0">
              <a:sym typeface="Calibri"/>
            </a:endParaRPr>
          </a:p>
        </p:txBody>
      </p:sp>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4519" y="5154513"/>
            <a:ext cx="2344615" cy="1052146"/>
          </a:xfrm>
          <a:prstGeom prst="rect">
            <a:avLst/>
          </a:prstGeom>
        </p:spPr>
      </p:pic>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548344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54">
        <p15:prstTrans prst="pageCurlDouble"/>
      </p:transition>
    </mc:Choice>
    <mc:Fallback xmlns="">
      <p:transition spd="slow" advTm="80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5339</TotalTime>
  <Words>2578</Words>
  <Application>Microsoft Office PowerPoint</Application>
  <PresentationFormat>A4 Kağıt (210x297 mm)</PresentationFormat>
  <Paragraphs>398</Paragraphs>
  <Slides>19</Slides>
  <Notes>12</Notes>
  <HiddenSlides>0</HiddenSlides>
  <MMClips>19</MMClips>
  <ScaleCrop>false</ScaleCrop>
  <HeadingPairs>
    <vt:vector size="8" baseType="variant">
      <vt:variant>
        <vt:lpstr>Kullanılan Yazı Tipleri</vt:lpstr>
      </vt:variant>
      <vt:variant>
        <vt:i4>5</vt:i4>
      </vt:variant>
      <vt:variant>
        <vt:lpstr>Tema</vt:lpstr>
      </vt:variant>
      <vt:variant>
        <vt:i4>1</vt:i4>
      </vt:variant>
      <vt:variant>
        <vt:lpstr>Slayt Başlıkları</vt:lpstr>
      </vt:variant>
      <vt:variant>
        <vt:i4>19</vt:i4>
      </vt:variant>
      <vt:variant>
        <vt:lpstr>Özel Gösteriler</vt:lpstr>
      </vt:variant>
      <vt:variant>
        <vt:i4>1</vt:i4>
      </vt:variant>
    </vt:vector>
  </HeadingPairs>
  <TitlesOfParts>
    <vt:vector size="26" baseType="lpstr">
      <vt:lpstr>Algerian</vt: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Gösteri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Melahat JAFARNEZHAD</cp:lastModifiedBy>
  <cp:revision>410</cp:revision>
  <cp:lastPrinted>2025-10-01T09:48:36Z</cp:lastPrinted>
  <dcterms:created xsi:type="dcterms:W3CDTF">2018-01-09T09:15:13Z</dcterms:created>
  <dcterms:modified xsi:type="dcterms:W3CDTF">2025-10-15T07:04:22Z</dcterms:modified>
</cp:coreProperties>
</file>